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3" r:id="rId3"/>
    <p:sldId id="257" r:id="rId4"/>
    <p:sldId id="289" r:id="rId5"/>
    <p:sldId id="266" r:id="rId6"/>
    <p:sldId id="259" r:id="rId7"/>
    <p:sldId id="260" r:id="rId8"/>
    <p:sldId id="261" r:id="rId9"/>
    <p:sldId id="262" r:id="rId10"/>
    <p:sldId id="263" r:id="rId11"/>
    <p:sldId id="264" r:id="rId12"/>
    <p:sldId id="265" r:id="rId13"/>
    <p:sldId id="270" r:id="rId14"/>
    <p:sldId id="272" r:id="rId15"/>
    <p:sldId id="274" r:id="rId16"/>
    <p:sldId id="276" r:id="rId17"/>
    <p:sldId id="273" r:id="rId18"/>
    <p:sldId id="282" r:id="rId19"/>
    <p:sldId id="275" r:id="rId20"/>
    <p:sldId id="283" r:id="rId21"/>
    <p:sldId id="281" r:id="rId22"/>
    <p:sldId id="280" r:id="rId23"/>
    <p:sldId id="284" r:id="rId24"/>
    <p:sldId id="285" r:id="rId25"/>
    <p:sldId id="288" r:id="rId26"/>
    <p:sldId id="290" r:id="rId27"/>
    <p:sldId id="268" r:id="rId28"/>
    <p:sldId id="267" r:id="rId29"/>
    <p:sldId id="286" r:id="rId30"/>
    <p:sldId id="291" r:id="rId31"/>
    <p:sldId id="29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7" autoAdjust="0"/>
    <p:restoredTop sz="94660"/>
  </p:normalViewPr>
  <p:slideViewPr>
    <p:cSldViewPr snapToGrid="0">
      <p:cViewPr varScale="1">
        <p:scale>
          <a:sx n="73" d="100"/>
          <a:sy n="73" d="100"/>
        </p:scale>
        <p:origin x="28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220716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63689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28351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6E9F9D-F69D-484E-ACE7-456390FF0B5F}" type="datetimeFigureOut">
              <a:rPr lang="en-PH" smtClean="0"/>
              <a:t>13/06/2026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2472682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6E9F9D-F69D-484E-ACE7-456390FF0B5F}" type="datetimeFigureOut">
              <a:rPr lang="en-PH" smtClean="0"/>
              <a:t>13/06/2026</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4282517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3"/>
          <p:cNvSpPr>
            <a:spLocks noGrp="1"/>
          </p:cNvSpPr>
          <p:nvPr>
            <p:ph type="ftr" sz="quarter" idx="11"/>
          </p:nvPr>
        </p:nvSpPr>
        <p:spPr/>
        <p:txBody>
          <a:bodyPr/>
          <a:lstStyle/>
          <a:p>
            <a:endParaRPr lang="en-PH"/>
          </a:p>
        </p:txBody>
      </p:sp>
      <p:sp>
        <p:nvSpPr>
          <p:cNvPr id="6" name="Slide Number Placeholder 4"/>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780051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2"/>
          <p:cNvSpPr>
            <a:spLocks noGrp="1"/>
          </p:cNvSpPr>
          <p:nvPr>
            <p:ph type="ftr" sz="quarter" idx="11"/>
          </p:nvPr>
        </p:nvSpPr>
        <p:spPr/>
        <p:txBody>
          <a:bodyPr/>
          <a:lstStyle/>
          <a:p>
            <a:endParaRPr lang="en-PH"/>
          </a:p>
        </p:txBody>
      </p:sp>
      <p:sp>
        <p:nvSpPr>
          <p:cNvPr id="6" name="Slide Number Placeholder 3"/>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2965251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5"/>
          <p:cNvSpPr>
            <a:spLocks noGrp="1"/>
          </p:cNvSpPr>
          <p:nvPr>
            <p:ph type="ftr" sz="quarter" idx="11"/>
          </p:nvPr>
        </p:nvSpPr>
        <p:spPr/>
        <p:txBody>
          <a:bodyPr/>
          <a:lstStyle/>
          <a:p>
            <a:endParaRPr lang="en-PH"/>
          </a:p>
        </p:txBody>
      </p:sp>
      <p:sp>
        <p:nvSpPr>
          <p:cNvPr id="6" name="Slide Number Placeholder 6"/>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2287474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E9F9D-F69D-484E-ACE7-456390FF0B5F}" type="datetimeFigureOut">
              <a:rPr lang="en-PH" smtClean="0"/>
              <a:t>13/06/2026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646477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E9F9D-F69D-484E-ACE7-456390FF0B5F}" type="datetimeFigureOut">
              <a:rPr lang="en-PH" smtClean="0"/>
              <a:t>13/06/2026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61260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235599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95272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426316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4"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1463096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4"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381554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355575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6E9F9D-F69D-484E-ACE7-456390FF0B5F}" type="datetimeFigureOut">
              <a:rPr lang="en-PH" smtClean="0"/>
              <a:t>13/06/2026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83EEE0-94AA-4F05-8429-BC89692CB480}" type="slidenum">
              <a:rPr lang="en-PH" smtClean="0"/>
              <a:t>‹#›</a:t>
            </a:fld>
            <a:endParaRPr lang="en-PH"/>
          </a:p>
        </p:txBody>
      </p:sp>
    </p:spTree>
    <p:extLst>
      <p:ext uri="{BB962C8B-B14F-4D97-AF65-F5344CB8AC3E}">
        <p14:creationId xmlns:p14="http://schemas.microsoft.com/office/powerpoint/2010/main" val="3074072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56E9F9D-F69D-484E-ACE7-456390FF0B5F}" type="datetimeFigureOut">
              <a:rPr lang="en-PH" smtClean="0"/>
              <a:t>13/06/2026</a:t>
            </a:fld>
            <a:endParaRPr lang="en-PH"/>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PH"/>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783EEE0-94AA-4F05-8429-BC89692CB480}" type="slidenum">
              <a:rPr lang="en-PH" smtClean="0"/>
              <a:t>‹#›</a:t>
            </a:fld>
            <a:endParaRPr lang="en-PH"/>
          </a:p>
        </p:txBody>
      </p:sp>
    </p:spTree>
    <p:extLst>
      <p:ext uri="{BB962C8B-B14F-4D97-AF65-F5344CB8AC3E}">
        <p14:creationId xmlns:p14="http://schemas.microsoft.com/office/powerpoint/2010/main" val="361269014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C646-E587-FDA8-9B00-D908972FBFD0}"/>
              </a:ext>
            </a:extLst>
          </p:cNvPr>
          <p:cNvSpPr>
            <a:spLocks noGrp="1"/>
          </p:cNvSpPr>
          <p:nvPr>
            <p:ph type="ctrTitle"/>
          </p:nvPr>
        </p:nvSpPr>
        <p:spPr>
          <a:xfrm>
            <a:off x="1154954" y="1149532"/>
            <a:ext cx="9861389" cy="3222171"/>
          </a:xfrm>
        </p:spPr>
        <p:txBody>
          <a:bodyPr>
            <a:noAutofit/>
          </a:bodyPr>
          <a:lstStyle/>
          <a:p>
            <a:r>
              <a:rPr lang="en-US" sz="6700" b="1" dirty="0"/>
              <a:t>A LISTENING CHURCH: </a:t>
            </a:r>
            <a:br>
              <a:rPr lang="en-US" sz="6700" dirty="0"/>
            </a:br>
            <a:r>
              <a:rPr lang="en-US" sz="6000" i="1" dirty="0"/>
              <a:t>Hearing God’s Voice and the Cries of His People</a:t>
            </a:r>
            <a:endParaRPr lang="en-PH" sz="6000" i="1" dirty="0"/>
          </a:p>
        </p:txBody>
      </p:sp>
    </p:spTree>
    <p:extLst>
      <p:ext uri="{BB962C8B-B14F-4D97-AF65-F5344CB8AC3E}">
        <p14:creationId xmlns:p14="http://schemas.microsoft.com/office/powerpoint/2010/main" val="3048351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67C72-7195-DAC5-52A8-3B623D2DB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5ADEE-8B50-451E-639B-5C033D5F235A}"/>
              </a:ext>
            </a:extLst>
          </p:cNvPr>
          <p:cNvSpPr>
            <a:spLocks noGrp="1"/>
          </p:cNvSpPr>
          <p:nvPr>
            <p:ph type="title"/>
          </p:nvPr>
        </p:nvSpPr>
        <p:spPr>
          <a:xfrm>
            <a:off x="627017" y="592183"/>
            <a:ext cx="11277600" cy="931817"/>
          </a:xfrm>
        </p:spPr>
        <p:txBody>
          <a:bodyPr>
            <a:noAutofit/>
          </a:bodyPr>
          <a:lstStyle/>
          <a:p>
            <a:pPr algn="ctr"/>
            <a:r>
              <a:rPr lang="en-US" sz="3600" b="1" dirty="0"/>
              <a:t>A LISTENING CHURCH: </a:t>
            </a:r>
            <a:br>
              <a:rPr lang="en-US" sz="3600" b="1" dirty="0"/>
            </a:br>
            <a:r>
              <a:rPr lang="en-US" sz="3600" b="1" dirty="0"/>
              <a:t>Hearing God’s Voice and the Cries of His People</a:t>
            </a:r>
            <a:endParaRPr lang="en-PH" sz="3600" b="1" dirty="0"/>
          </a:p>
        </p:txBody>
      </p:sp>
      <p:sp>
        <p:nvSpPr>
          <p:cNvPr id="3" name="Content Placeholder 2">
            <a:extLst>
              <a:ext uri="{FF2B5EF4-FFF2-40B4-BE49-F238E27FC236}">
                <a16:creationId xmlns:a16="http://schemas.microsoft.com/office/drawing/2014/main" id="{42AEA470-512F-E093-987B-320F63B3127A}"/>
              </a:ext>
            </a:extLst>
          </p:cNvPr>
          <p:cNvSpPr>
            <a:spLocks noGrp="1"/>
          </p:cNvSpPr>
          <p:nvPr>
            <p:ph idx="1"/>
          </p:nvPr>
        </p:nvSpPr>
        <p:spPr>
          <a:xfrm>
            <a:off x="838200" y="2063931"/>
            <a:ext cx="10726783" cy="4493622"/>
          </a:xfrm>
        </p:spPr>
        <p:txBody>
          <a:bodyPr>
            <a:normAutofit/>
          </a:bodyPr>
          <a:lstStyle/>
          <a:p>
            <a:pPr marL="0" indent="0">
              <a:buNone/>
            </a:pPr>
            <a:r>
              <a:rPr lang="en-US" sz="3600" b="1" dirty="0"/>
              <a:t>	Introduction</a:t>
            </a:r>
            <a:endParaRPr lang="en-US" sz="3600" b="1" i="1" dirty="0"/>
          </a:p>
          <a:p>
            <a:pPr marL="571500" indent="-571500">
              <a:buAutoNum type="romanUcPeriod"/>
            </a:pPr>
            <a:r>
              <a:rPr lang="en-US" sz="3600" b="1" dirty="0"/>
              <a:t>The Gift of Listening in the Bible</a:t>
            </a:r>
            <a:endParaRPr lang="en-US" sz="3600" i="1" dirty="0"/>
          </a:p>
          <a:p>
            <a:pPr marL="571500" indent="-571500">
              <a:buAutoNum type="romanUcPeriod"/>
            </a:pPr>
            <a:r>
              <a:rPr lang="en-US" sz="3600" b="1" dirty="0"/>
              <a:t>Listening in the Teaching of the Church</a:t>
            </a:r>
            <a:endParaRPr lang="en-US" sz="3600" i="1" dirty="0"/>
          </a:p>
          <a:p>
            <a:pPr marL="571500" indent="-571500">
              <a:buAutoNum type="romanUcPeriod"/>
            </a:pPr>
            <a:r>
              <a:rPr lang="en-PH" sz="3600" b="1" dirty="0"/>
              <a:t>Practical Applications:                                   </a:t>
            </a:r>
            <a:r>
              <a:rPr lang="en-PH" sz="3600" b="1" i="1" dirty="0"/>
              <a:t>Creating Spaces for Listening</a:t>
            </a:r>
          </a:p>
          <a:p>
            <a:pPr marL="0" indent="0">
              <a:buNone/>
            </a:pPr>
            <a:r>
              <a:rPr lang="en-PH" sz="3600" b="1" dirty="0"/>
              <a:t>	Conclusion</a:t>
            </a:r>
          </a:p>
        </p:txBody>
      </p:sp>
    </p:spTree>
    <p:extLst>
      <p:ext uri="{BB962C8B-B14F-4D97-AF65-F5344CB8AC3E}">
        <p14:creationId xmlns:p14="http://schemas.microsoft.com/office/powerpoint/2010/main" val="199174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40F04-5D7D-52A9-0E98-178023E2E6F9}"/>
              </a:ext>
            </a:extLst>
          </p:cNvPr>
          <p:cNvSpPr>
            <a:spLocks noGrp="1"/>
          </p:cNvSpPr>
          <p:nvPr>
            <p:ph type="title"/>
          </p:nvPr>
        </p:nvSpPr>
        <p:spPr>
          <a:xfrm>
            <a:off x="646111" y="278674"/>
            <a:ext cx="10117683" cy="984068"/>
          </a:xfrm>
        </p:spPr>
        <p:txBody>
          <a:bodyPr/>
          <a:lstStyle/>
          <a:p>
            <a:pPr algn="ctr"/>
            <a:r>
              <a:rPr lang="en-US" sz="4800" dirty="0"/>
              <a:t>Introduction</a:t>
            </a:r>
            <a:r>
              <a:rPr lang="en-US" dirty="0"/>
              <a:t> </a:t>
            </a:r>
            <a:endParaRPr lang="en-PH" dirty="0"/>
          </a:p>
        </p:txBody>
      </p:sp>
      <p:sp>
        <p:nvSpPr>
          <p:cNvPr id="3" name="Content Placeholder 2">
            <a:extLst>
              <a:ext uri="{FF2B5EF4-FFF2-40B4-BE49-F238E27FC236}">
                <a16:creationId xmlns:a16="http://schemas.microsoft.com/office/drawing/2014/main" id="{8D63A5EC-FA80-0F9C-CFB2-70CFA1DCBB0A}"/>
              </a:ext>
            </a:extLst>
          </p:cNvPr>
          <p:cNvSpPr>
            <a:spLocks noGrp="1"/>
          </p:cNvSpPr>
          <p:nvPr>
            <p:ph idx="1"/>
          </p:nvPr>
        </p:nvSpPr>
        <p:spPr>
          <a:xfrm>
            <a:off x="888274" y="1262742"/>
            <a:ext cx="10180320" cy="4985657"/>
          </a:xfrm>
        </p:spPr>
        <p:txBody>
          <a:bodyPr>
            <a:noAutofit/>
          </a:bodyPr>
          <a:lstStyle/>
          <a:p>
            <a:r>
              <a:rPr lang="en-US" sz="4800" dirty="0"/>
              <a:t>The call to become </a:t>
            </a:r>
            <a:r>
              <a:rPr lang="en-US" sz="6000" b="1" dirty="0"/>
              <a:t>a Church that listens</a:t>
            </a:r>
            <a:r>
              <a:rPr lang="en-US" sz="4800" dirty="0"/>
              <a:t> to the voice of the Lord and to His people is clearly found in the Gospel of Christ. It is at the heart of the Church’s synodal journey. </a:t>
            </a:r>
          </a:p>
        </p:txBody>
      </p:sp>
    </p:spTree>
    <p:extLst>
      <p:ext uri="{BB962C8B-B14F-4D97-AF65-F5344CB8AC3E}">
        <p14:creationId xmlns:p14="http://schemas.microsoft.com/office/powerpoint/2010/main" val="4008898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60CDD-F5DD-FE3E-06F5-7E68BCFA5433}"/>
              </a:ext>
            </a:extLst>
          </p:cNvPr>
          <p:cNvSpPr>
            <a:spLocks noGrp="1"/>
          </p:cNvSpPr>
          <p:nvPr>
            <p:ph type="title"/>
          </p:nvPr>
        </p:nvSpPr>
        <p:spPr>
          <a:xfrm>
            <a:off x="646111" y="452718"/>
            <a:ext cx="9404723" cy="574893"/>
          </a:xfrm>
        </p:spPr>
        <p:txBody>
          <a:bodyPr/>
          <a:lstStyle/>
          <a:p>
            <a:endParaRPr lang="en-PH" dirty="0"/>
          </a:p>
        </p:txBody>
      </p:sp>
      <p:sp>
        <p:nvSpPr>
          <p:cNvPr id="3" name="Content Placeholder 2">
            <a:extLst>
              <a:ext uri="{FF2B5EF4-FFF2-40B4-BE49-F238E27FC236}">
                <a16:creationId xmlns:a16="http://schemas.microsoft.com/office/drawing/2014/main" id="{E6DF0CBA-CDA0-27AD-D184-0DA104F41DA5}"/>
              </a:ext>
            </a:extLst>
          </p:cNvPr>
          <p:cNvSpPr>
            <a:spLocks noGrp="1"/>
          </p:cNvSpPr>
          <p:nvPr>
            <p:ph idx="1"/>
          </p:nvPr>
        </p:nvSpPr>
        <p:spPr>
          <a:xfrm>
            <a:off x="766354" y="844732"/>
            <a:ext cx="9614263" cy="5403668"/>
          </a:xfrm>
        </p:spPr>
        <p:txBody>
          <a:bodyPr>
            <a:normAutofit lnSpcReduction="10000"/>
          </a:bodyPr>
          <a:lstStyle/>
          <a:p>
            <a:r>
              <a:rPr lang="en-US" sz="3600" dirty="0"/>
              <a:t>The </a:t>
            </a:r>
            <a:r>
              <a:rPr lang="en-US" sz="5400" b="1" dirty="0"/>
              <a:t>synodality</a:t>
            </a:r>
            <a:r>
              <a:rPr lang="en-US" sz="3600" dirty="0"/>
              <a:t> that we strive to understand and live is not merely about the structures we create, the gatherings we organize, or the processes we undertake; rather, </a:t>
            </a:r>
            <a:r>
              <a:rPr lang="en-US" sz="5400" b="1" dirty="0"/>
              <a:t>it is about forming each of our hearts </a:t>
            </a:r>
            <a:r>
              <a:rPr lang="en-US" sz="3600" dirty="0"/>
              <a:t>so that we may be ready to listen to the voice of God in prayer and in communion with the community.</a:t>
            </a:r>
          </a:p>
          <a:p>
            <a:endParaRPr lang="en-PH" dirty="0"/>
          </a:p>
        </p:txBody>
      </p:sp>
    </p:spTree>
    <p:extLst>
      <p:ext uri="{BB962C8B-B14F-4D97-AF65-F5344CB8AC3E}">
        <p14:creationId xmlns:p14="http://schemas.microsoft.com/office/powerpoint/2010/main" val="1245746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1D66-94A9-DE2F-7127-1C54626BC750}"/>
              </a:ext>
            </a:extLst>
          </p:cNvPr>
          <p:cNvSpPr>
            <a:spLocks noGrp="1"/>
          </p:cNvSpPr>
          <p:nvPr>
            <p:ph type="title"/>
          </p:nvPr>
        </p:nvSpPr>
        <p:spPr>
          <a:xfrm>
            <a:off x="646111" y="452718"/>
            <a:ext cx="9404723" cy="261385"/>
          </a:xfrm>
        </p:spPr>
        <p:txBody>
          <a:bodyPr/>
          <a:lstStyle/>
          <a:p>
            <a:endParaRPr lang="en-PH" dirty="0"/>
          </a:p>
        </p:txBody>
      </p:sp>
      <p:pic>
        <p:nvPicPr>
          <p:cNvPr id="5" name="Content Placeholder 4">
            <a:extLst>
              <a:ext uri="{FF2B5EF4-FFF2-40B4-BE49-F238E27FC236}">
                <a16:creationId xmlns:a16="http://schemas.microsoft.com/office/drawing/2014/main" id="{DECE783F-632D-191D-9731-313DCF2F167C}"/>
              </a:ext>
            </a:extLst>
          </p:cNvPr>
          <p:cNvPicPr>
            <a:picLocks noGrp="1" noChangeAspect="1"/>
          </p:cNvPicPr>
          <p:nvPr>
            <p:ph sz="half" idx="1"/>
          </p:nvPr>
        </p:nvPicPr>
        <p:blipFill>
          <a:blip r:embed="rId2"/>
          <a:stretch>
            <a:fillRect/>
          </a:stretch>
        </p:blipFill>
        <p:spPr>
          <a:xfrm>
            <a:off x="339634" y="-181754"/>
            <a:ext cx="4512450" cy="6399674"/>
          </a:xfrm>
          <a:prstGeom prst="rect">
            <a:avLst/>
          </a:prstGeom>
        </p:spPr>
      </p:pic>
      <p:sp>
        <p:nvSpPr>
          <p:cNvPr id="4" name="Content Placeholder 3">
            <a:extLst>
              <a:ext uri="{FF2B5EF4-FFF2-40B4-BE49-F238E27FC236}">
                <a16:creationId xmlns:a16="http://schemas.microsoft.com/office/drawing/2014/main" id="{F5DB2923-8B47-682C-2443-B0CC4FEBA4ED}"/>
              </a:ext>
            </a:extLst>
          </p:cNvPr>
          <p:cNvSpPr>
            <a:spLocks noGrp="1"/>
          </p:cNvSpPr>
          <p:nvPr>
            <p:ph sz="half" idx="2"/>
          </p:nvPr>
        </p:nvSpPr>
        <p:spPr>
          <a:xfrm>
            <a:off x="4693919" y="879566"/>
            <a:ext cx="6305007" cy="5756366"/>
          </a:xfrm>
        </p:spPr>
        <p:txBody>
          <a:bodyPr>
            <a:normAutofit/>
          </a:bodyPr>
          <a:lstStyle/>
          <a:p>
            <a:pPr marL="0" indent="0">
              <a:buNone/>
            </a:pPr>
            <a:r>
              <a:rPr lang="en-US" sz="3600" dirty="0"/>
              <a:t>“We ask the </a:t>
            </a:r>
            <a:r>
              <a:rPr lang="en-US" sz="4400" b="1" dirty="0"/>
              <a:t>Holy Spirit </a:t>
            </a:r>
            <a:r>
              <a:rPr lang="en-US" sz="3600" dirty="0"/>
              <a:t>first of all for the </a:t>
            </a:r>
            <a:r>
              <a:rPr lang="en-US" sz="3600" b="1" dirty="0"/>
              <a:t>gift of listening</a:t>
            </a:r>
            <a:r>
              <a:rPr lang="en-US" sz="3600" dirty="0"/>
              <a:t>: to listen to God, that with him we may hear the cry of the people; to listen to the people until breathing in the desire to which God calls us.” </a:t>
            </a:r>
            <a:endParaRPr lang="en-US" sz="2800" dirty="0"/>
          </a:p>
          <a:p>
            <a:pPr marL="0" indent="0">
              <a:buNone/>
            </a:pPr>
            <a:r>
              <a:rPr lang="en-US" sz="2000" dirty="0"/>
              <a:t>Pope Francis, Apostolic Constitution on the Synod of Bishops, EPISCOPALIS COMMUNIO, n. 6, 2018</a:t>
            </a:r>
          </a:p>
          <a:p>
            <a:endParaRPr lang="en-PH" dirty="0"/>
          </a:p>
        </p:txBody>
      </p:sp>
    </p:spTree>
    <p:extLst>
      <p:ext uri="{BB962C8B-B14F-4D97-AF65-F5344CB8AC3E}">
        <p14:creationId xmlns:p14="http://schemas.microsoft.com/office/powerpoint/2010/main" val="220421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4B8A4-45F2-FA7D-7DDD-B43C0A0C00E6}"/>
              </a:ext>
            </a:extLst>
          </p:cNvPr>
          <p:cNvSpPr>
            <a:spLocks noGrp="1"/>
          </p:cNvSpPr>
          <p:nvPr>
            <p:ph type="title"/>
          </p:nvPr>
        </p:nvSpPr>
        <p:spPr>
          <a:xfrm>
            <a:off x="646111" y="452718"/>
            <a:ext cx="9404723" cy="653271"/>
          </a:xfrm>
        </p:spPr>
        <p:txBody>
          <a:bodyPr/>
          <a:lstStyle/>
          <a:p>
            <a:endParaRPr lang="en-PH" dirty="0"/>
          </a:p>
        </p:txBody>
      </p:sp>
      <p:sp>
        <p:nvSpPr>
          <p:cNvPr id="3" name="Content Placeholder 2">
            <a:extLst>
              <a:ext uri="{FF2B5EF4-FFF2-40B4-BE49-F238E27FC236}">
                <a16:creationId xmlns:a16="http://schemas.microsoft.com/office/drawing/2014/main" id="{CB654439-F362-3C6C-FBCF-5DCAD3E0633E}"/>
              </a:ext>
            </a:extLst>
          </p:cNvPr>
          <p:cNvSpPr>
            <a:spLocks noGrp="1"/>
          </p:cNvSpPr>
          <p:nvPr>
            <p:ph idx="1"/>
          </p:nvPr>
        </p:nvSpPr>
        <p:spPr>
          <a:xfrm>
            <a:off x="646111" y="827314"/>
            <a:ext cx="10640198" cy="5421087"/>
          </a:xfrm>
        </p:spPr>
        <p:txBody>
          <a:bodyPr>
            <a:noAutofit/>
          </a:bodyPr>
          <a:lstStyle/>
          <a:p>
            <a:r>
              <a:rPr lang="en-US" sz="4800" dirty="0"/>
              <a:t>Listening does not mean doing nothing. It is a sacred act moved by </a:t>
            </a:r>
            <a:r>
              <a:rPr lang="en-US" sz="6000" b="1" dirty="0"/>
              <a:t>God’s grace</a:t>
            </a:r>
            <a:r>
              <a:rPr lang="en-US" sz="4800" dirty="0"/>
              <a:t>. </a:t>
            </a:r>
          </a:p>
          <a:p>
            <a:r>
              <a:rPr lang="en-US" sz="4800" dirty="0"/>
              <a:t>It requires openness, </a:t>
            </a:r>
            <a:r>
              <a:rPr lang="en-US" sz="5400" b="1" dirty="0"/>
              <a:t>conversion</a:t>
            </a:r>
            <a:r>
              <a:rPr lang="en-US" sz="4800" dirty="0"/>
              <a:t> of heart, and readiness to accept the challenges that arise from what we hear. </a:t>
            </a:r>
            <a:endParaRPr lang="en-PH" sz="4800" dirty="0"/>
          </a:p>
        </p:txBody>
      </p:sp>
    </p:spTree>
    <p:extLst>
      <p:ext uri="{BB962C8B-B14F-4D97-AF65-F5344CB8AC3E}">
        <p14:creationId xmlns:p14="http://schemas.microsoft.com/office/powerpoint/2010/main" val="392501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3CA41-5E1C-D5FC-0794-B439F5F8B27E}"/>
              </a:ext>
            </a:extLst>
          </p:cNvPr>
          <p:cNvSpPr>
            <a:spLocks noGrp="1"/>
          </p:cNvSpPr>
          <p:nvPr>
            <p:ph type="title"/>
          </p:nvPr>
        </p:nvSpPr>
        <p:spPr>
          <a:xfrm>
            <a:off x="879566" y="104503"/>
            <a:ext cx="9171268" cy="1748745"/>
          </a:xfrm>
        </p:spPr>
        <p:txBody>
          <a:bodyPr/>
          <a:lstStyle/>
          <a:p>
            <a:pPr algn="ctr"/>
            <a:r>
              <a:rPr lang="en-US" sz="5400" dirty="0"/>
              <a:t>I. The Gift of Listening </a:t>
            </a:r>
            <a:br>
              <a:rPr lang="en-US" sz="5400" dirty="0"/>
            </a:br>
            <a:r>
              <a:rPr lang="en-US" sz="5400" dirty="0"/>
              <a:t>in the Bible</a:t>
            </a:r>
            <a:endParaRPr lang="en-PH" sz="5400" dirty="0"/>
          </a:p>
        </p:txBody>
      </p:sp>
      <p:sp>
        <p:nvSpPr>
          <p:cNvPr id="3" name="Content Placeholder 2">
            <a:extLst>
              <a:ext uri="{FF2B5EF4-FFF2-40B4-BE49-F238E27FC236}">
                <a16:creationId xmlns:a16="http://schemas.microsoft.com/office/drawing/2014/main" id="{A4BA66E8-A971-97B5-626B-C2A206568F93}"/>
              </a:ext>
            </a:extLst>
          </p:cNvPr>
          <p:cNvSpPr>
            <a:spLocks noGrp="1"/>
          </p:cNvSpPr>
          <p:nvPr>
            <p:ph idx="1"/>
          </p:nvPr>
        </p:nvSpPr>
        <p:spPr>
          <a:xfrm>
            <a:off x="757646" y="1915886"/>
            <a:ext cx="10032273" cy="4219301"/>
          </a:xfrm>
        </p:spPr>
        <p:txBody>
          <a:bodyPr>
            <a:noAutofit/>
          </a:bodyPr>
          <a:lstStyle/>
          <a:p>
            <a:r>
              <a:rPr lang="en-US" sz="3500" dirty="0"/>
              <a:t>In the </a:t>
            </a:r>
            <a:r>
              <a:rPr lang="en-US" sz="3500" b="1" dirty="0"/>
              <a:t>Old Testament</a:t>
            </a:r>
            <a:r>
              <a:rPr lang="en-US" sz="3500" dirty="0"/>
              <a:t>, the importance of listening is already evident at the beginning of Israel’s prayer: “Hear, O Israel” (</a:t>
            </a:r>
            <a:r>
              <a:rPr lang="en-US" sz="3500" b="1" dirty="0"/>
              <a:t>Deuteronomy 6:4</a:t>
            </a:r>
            <a:r>
              <a:rPr lang="en-US" sz="3500" dirty="0"/>
              <a:t>). </a:t>
            </a:r>
          </a:p>
          <a:p>
            <a:r>
              <a:rPr lang="en-US" sz="3500" dirty="0"/>
              <a:t>In Hebrew, the word used is </a:t>
            </a:r>
            <a:r>
              <a:rPr lang="en-US" sz="3500" b="1" i="1" dirty="0" err="1"/>
              <a:t>shema</a:t>
            </a:r>
            <a:r>
              <a:rPr lang="en-US" sz="3500" dirty="0"/>
              <a:t>, which not only means hearing but also </a:t>
            </a:r>
            <a:r>
              <a:rPr lang="en-US" sz="3500" b="1" dirty="0"/>
              <a:t>obeying the will of God</a:t>
            </a:r>
            <a:r>
              <a:rPr lang="en-US" sz="3500" dirty="0"/>
              <a:t>. Listening implies a </a:t>
            </a:r>
            <a:r>
              <a:rPr lang="en-US" sz="3500" b="1" dirty="0"/>
              <a:t>relationship</a:t>
            </a:r>
            <a:r>
              <a:rPr lang="en-US" sz="3500" dirty="0"/>
              <a:t> rooted in trust, fidelity, and love.</a:t>
            </a:r>
            <a:endParaRPr lang="en-PH" sz="3500" dirty="0"/>
          </a:p>
        </p:txBody>
      </p:sp>
    </p:spTree>
    <p:extLst>
      <p:ext uri="{BB962C8B-B14F-4D97-AF65-F5344CB8AC3E}">
        <p14:creationId xmlns:p14="http://schemas.microsoft.com/office/powerpoint/2010/main" val="169134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81F15-EEC4-BE5C-D86E-11D56D1D602C}"/>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74EC69E7-597C-ADEF-BC2C-AEEC37475A4B}"/>
              </a:ext>
            </a:extLst>
          </p:cNvPr>
          <p:cNvSpPr>
            <a:spLocks noGrp="1"/>
          </p:cNvSpPr>
          <p:nvPr>
            <p:ph idx="1"/>
          </p:nvPr>
        </p:nvSpPr>
        <p:spPr>
          <a:xfrm>
            <a:off x="827315" y="818606"/>
            <a:ext cx="9814560" cy="5429793"/>
          </a:xfrm>
        </p:spPr>
        <p:txBody>
          <a:bodyPr>
            <a:noAutofit/>
          </a:bodyPr>
          <a:lstStyle/>
          <a:p>
            <a:r>
              <a:rPr lang="en-US" sz="4400" dirty="0"/>
              <a:t>The young Samuel demonstrated the heart of a disciple when he responded to God’s call: </a:t>
            </a:r>
            <a:r>
              <a:rPr lang="en-US" sz="4800" b="1" dirty="0"/>
              <a:t>“Speak, Lord, for your servant is listening” </a:t>
            </a:r>
            <a:r>
              <a:rPr lang="en-US" sz="4400" dirty="0"/>
              <a:t>(1 Samuel 3:10).</a:t>
            </a:r>
          </a:p>
          <a:p>
            <a:r>
              <a:rPr lang="en-US" sz="4400" dirty="0"/>
              <a:t>The Church is called to listen before it speaks. </a:t>
            </a:r>
            <a:endParaRPr lang="en-PH" sz="4400" dirty="0"/>
          </a:p>
        </p:txBody>
      </p:sp>
    </p:spTree>
    <p:extLst>
      <p:ext uri="{BB962C8B-B14F-4D97-AF65-F5344CB8AC3E}">
        <p14:creationId xmlns:p14="http://schemas.microsoft.com/office/powerpoint/2010/main" val="186723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40A879-0B36-64B3-2414-E196A50D2E94}"/>
              </a:ext>
            </a:extLst>
          </p:cNvPr>
          <p:cNvSpPr>
            <a:spLocks noGrp="1"/>
          </p:cNvSpPr>
          <p:nvPr>
            <p:ph type="title"/>
          </p:nvPr>
        </p:nvSpPr>
        <p:spPr>
          <a:xfrm>
            <a:off x="646111" y="452718"/>
            <a:ext cx="9404723" cy="557476"/>
          </a:xfrm>
        </p:spPr>
        <p:txBody>
          <a:bodyPr/>
          <a:lstStyle/>
          <a:p>
            <a:endParaRPr lang="en-PH" dirty="0"/>
          </a:p>
        </p:txBody>
      </p:sp>
      <p:sp>
        <p:nvSpPr>
          <p:cNvPr id="3" name="Content Placeholder 2">
            <a:extLst>
              <a:ext uri="{FF2B5EF4-FFF2-40B4-BE49-F238E27FC236}">
                <a16:creationId xmlns:a16="http://schemas.microsoft.com/office/drawing/2014/main" id="{366FA061-6FC3-CF86-A294-A39892D056C1}"/>
              </a:ext>
            </a:extLst>
          </p:cNvPr>
          <p:cNvSpPr>
            <a:spLocks noGrp="1"/>
          </p:cNvSpPr>
          <p:nvPr>
            <p:ph sz="half" idx="1"/>
          </p:nvPr>
        </p:nvSpPr>
        <p:spPr>
          <a:xfrm>
            <a:off x="391885" y="452718"/>
            <a:ext cx="5930538" cy="5803620"/>
          </a:xfrm>
        </p:spPr>
        <p:txBody>
          <a:bodyPr>
            <a:noAutofit/>
          </a:bodyPr>
          <a:lstStyle/>
          <a:p>
            <a:r>
              <a:rPr lang="en-US" sz="3000" dirty="0"/>
              <a:t>When God revealed Himself to Moses in the burning bush, He showed that listening is part of His very nature. </a:t>
            </a:r>
          </a:p>
          <a:p>
            <a:r>
              <a:rPr lang="en-US" sz="3000" dirty="0"/>
              <a:t>The God who revealed Himself to Moses is </a:t>
            </a:r>
            <a:r>
              <a:rPr lang="en-US" sz="4000" b="1" dirty="0"/>
              <a:t>a God who listens to the cries of His people</a:t>
            </a:r>
            <a:r>
              <a:rPr lang="en-US" sz="3000" dirty="0"/>
              <a:t>: “I have observed the misery of my people who are in Egypt; I have heard their cry” (</a:t>
            </a:r>
            <a:r>
              <a:rPr lang="en-US" sz="3000" b="1" dirty="0"/>
              <a:t>Exodus</a:t>
            </a:r>
            <a:r>
              <a:rPr lang="en-US" sz="3000" dirty="0"/>
              <a:t> </a:t>
            </a:r>
            <a:r>
              <a:rPr lang="en-US" sz="3000" b="1" dirty="0"/>
              <a:t>3:7</a:t>
            </a:r>
            <a:r>
              <a:rPr lang="en-US" sz="3000" dirty="0"/>
              <a:t>). </a:t>
            </a:r>
            <a:endParaRPr lang="en-PH" sz="3000" dirty="0"/>
          </a:p>
        </p:txBody>
      </p:sp>
      <p:pic>
        <p:nvPicPr>
          <p:cNvPr id="7" name="Content Placeholder 6">
            <a:extLst>
              <a:ext uri="{FF2B5EF4-FFF2-40B4-BE49-F238E27FC236}">
                <a16:creationId xmlns:a16="http://schemas.microsoft.com/office/drawing/2014/main" id="{995D04B2-020F-2B79-6944-5257F9DD54D6}"/>
              </a:ext>
            </a:extLst>
          </p:cNvPr>
          <p:cNvPicPr>
            <a:picLocks noGrp="1" noChangeAspect="1"/>
          </p:cNvPicPr>
          <p:nvPr>
            <p:ph sz="half" idx="2"/>
          </p:nvPr>
        </p:nvPicPr>
        <p:blipFill>
          <a:blip r:embed="rId2"/>
          <a:stretch>
            <a:fillRect/>
          </a:stretch>
        </p:blipFill>
        <p:spPr>
          <a:xfrm>
            <a:off x="6714308" y="890727"/>
            <a:ext cx="4415247" cy="5076545"/>
          </a:xfrm>
          <a:prstGeom prst="rect">
            <a:avLst/>
          </a:prstGeom>
        </p:spPr>
      </p:pic>
    </p:spTree>
    <p:extLst>
      <p:ext uri="{BB962C8B-B14F-4D97-AF65-F5344CB8AC3E}">
        <p14:creationId xmlns:p14="http://schemas.microsoft.com/office/powerpoint/2010/main" val="56962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8A8A69-B7B8-3012-23B9-5F513954047D}"/>
              </a:ext>
            </a:extLst>
          </p:cNvPr>
          <p:cNvSpPr>
            <a:spLocks noGrp="1"/>
          </p:cNvSpPr>
          <p:nvPr>
            <p:ph type="title"/>
          </p:nvPr>
        </p:nvSpPr>
        <p:spPr>
          <a:xfrm>
            <a:off x="797289" y="248193"/>
            <a:ext cx="9404723" cy="700265"/>
          </a:xfrm>
        </p:spPr>
        <p:txBody>
          <a:bodyPr/>
          <a:lstStyle/>
          <a:p>
            <a:endParaRPr lang="en-PH" dirty="0"/>
          </a:p>
        </p:txBody>
      </p:sp>
      <p:sp>
        <p:nvSpPr>
          <p:cNvPr id="3" name="Content Placeholder 2">
            <a:extLst>
              <a:ext uri="{FF2B5EF4-FFF2-40B4-BE49-F238E27FC236}">
                <a16:creationId xmlns:a16="http://schemas.microsoft.com/office/drawing/2014/main" id="{F6F0DABE-F074-D3BA-BF1E-BF6188B5D99B}"/>
              </a:ext>
            </a:extLst>
          </p:cNvPr>
          <p:cNvSpPr>
            <a:spLocks noGrp="1"/>
          </p:cNvSpPr>
          <p:nvPr>
            <p:ph sz="half" idx="1"/>
          </p:nvPr>
        </p:nvSpPr>
        <p:spPr>
          <a:xfrm>
            <a:off x="627017" y="696686"/>
            <a:ext cx="6183086" cy="5913119"/>
          </a:xfrm>
        </p:spPr>
        <p:txBody>
          <a:bodyPr>
            <a:normAutofit/>
          </a:bodyPr>
          <a:lstStyle/>
          <a:p>
            <a:pPr marL="0" indent="0">
              <a:buNone/>
            </a:pPr>
            <a:r>
              <a:rPr lang="en-US" sz="3600" dirty="0"/>
              <a:t>“</a:t>
            </a:r>
            <a:r>
              <a:rPr lang="en-US" sz="3600" b="1" dirty="0"/>
              <a:t>Hearing the cry of the oppressed </a:t>
            </a:r>
            <a:r>
              <a:rPr lang="en-US" sz="3600" dirty="0"/>
              <a:t>is the beginning of a story of liberation in which the Lord calls Moses, sending him to open a path of salvation for his children who have been reduced to slavery.” </a:t>
            </a:r>
          </a:p>
          <a:p>
            <a:pPr marL="0" indent="0">
              <a:buNone/>
            </a:pPr>
            <a:r>
              <a:rPr lang="en-US" sz="3200" dirty="0"/>
              <a:t>Pope Leo XIV, Message for Lent 2026</a:t>
            </a:r>
            <a:endParaRPr lang="en-PH" sz="3200" dirty="0"/>
          </a:p>
        </p:txBody>
      </p:sp>
      <p:pic>
        <p:nvPicPr>
          <p:cNvPr id="7" name="Content Placeholder 6">
            <a:extLst>
              <a:ext uri="{FF2B5EF4-FFF2-40B4-BE49-F238E27FC236}">
                <a16:creationId xmlns:a16="http://schemas.microsoft.com/office/drawing/2014/main" id="{4304809E-EB13-A6BE-C7EF-6DC8D9669610}"/>
              </a:ext>
            </a:extLst>
          </p:cNvPr>
          <p:cNvPicPr>
            <a:picLocks noGrp="1" noChangeAspect="1"/>
          </p:cNvPicPr>
          <p:nvPr>
            <p:ph sz="half" idx="2"/>
          </p:nvPr>
        </p:nvPicPr>
        <p:blipFill>
          <a:blip r:embed="rId2"/>
          <a:stretch>
            <a:fillRect/>
          </a:stretch>
        </p:blipFill>
        <p:spPr>
          <a:xfrm>
            <a:off x="6980375" y="452717"/>
            <a:ext cx="4182791" cy="6157088"/>
          </a:xfrm>
          <a:prstGeom prst="rect">
            <a:avLst/>
          </a:prstGeom>
        </p:spPr>
      </p:pic>
    </p:spTree>
    <p:extLst>
      <p:ext uri="{BB962C8B-B14F-4D97-AF65-F5344CB8AC3E}">
        <p14:creationId xmlns:p14="http://schemas.microsoft.com/office/powerpoint/2010/main" val="2683677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929F-F4E4-39B9-33ED-D9FF41928A42}"/>
              </a:ext>
            </a:extLst>
          </p:cNvPr>
          <p:cNvSpPr>
            <a:spLocks noGrp="1"/>
          </p:cNvSpPr>
          <p:nvPr>
            <p:ph type="title"/>
          </p:nvPr>
        </p:nvSpPr>
        <p:spPr>
          <a:xfrm>
            <a:off x="646111" y="452718"/>
            <a:ext cx="9404723" cy="461682"/>
          </a:xfrm>
        </p:spPr>
        <p:txBody>
          <a:bodyPr/>
          <a:lstStyle/>
          <a:p>
            <a:endParaRPr lang="en-PH" dirty="0"/>
          </a:p>
        </p:txBody>
      </p:sp>
      <p:sp>
        <p:nvSpPr>
          <p:cNvPr id="3" name="Content Placeholder 2">
            <a:extLst>
              <a:ext uri="{FF2B5EF4-FFF2-40B4-BE49-F238E27FC236}">
                <a16:creationId xmlns:a16="http://schemas.microsoft.com/office/drawing/2014/main" id="{F49ABED3-EA73-328B-2268-76BE7E1A51BD}"/>
              </a:ext>
            </a:extLst>
          </p:cNvPr>
          <p:cNvSpPr>
            <a:spLocks noGrp="1"/>
          </p:cNvSpPr>
          <p:nvPr>
            <p:ph idx="1"/>
          </p:nvPr>
        </p:nvSpPr>
        <p:spPr>
          <a:xfrm>
            <a:off x="783771" y="1149532"/>
            <a:ext cx="9962606" cy="5098868"/>
          </a:xfrm>
        </p:spPr>
        <p:txBody>
          <a:bodyPr>
            <a:normAutofit lnSpcReduction="10000"/>
          </a:bodyPr>
          <a:lstStyle/>
          <a:p>
            <a:r>
              <a:rPr lang="en-US" sz="4000" dirty="0"/>
              <a:t>Here we see that listening is not only receiving a message but also taking on a </a:t>
            </a:r>
            <a:r>
              <a:rPr lang="en-US" sz="4800" b="1" dirty="0"/>
              <a:t>mission of transformation</a:t>
            </a:r>
            <a:r>
              <a:rPr lang="en-US" sz="4000" dirty="0"/>
              <a:t>—participating in God’s work of salvation. </a:t>
            </a:r>
          </a:p>
          <a:p>
            <a:r>
              <a:rPr lang="en-US" sz="6000" b="1" dirty="0"/>
              <a:t>It is a listening that leads to mission</a:t>
            </a:r>
            <a:r>
              <a:rPr lang="en-US" sz="6000" dirty="0"/>
              <a:t>.</a:t>
            </a:r>
            <a:endParaRPr lang="en-PH" sz="6000" dirty="0"/>
          </a:p>
        </p:txBody>
      </p:sp>
    </p:spTree>
    <p:extLst>
      <p:ext uri="{BB962C8B-B14F-4D97-AF65-F5344CB8AC3E}">
        <p14:creationId xmlns:p14="http://schemas.microsoft.com/office/powerpoint/2010/main" val="428862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4B9D-FF0C-DC46-79A7-BD0350683094}"/>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8D3D712B-5D8C-D0D0-9829-7EA814D44E8B}"/>
              </a:ext>
            </a:extLst>
          </p:cNvPr>
          <p:cNvSpPr>
            <a:spLocks noGrp="1"/>
          </p:cNvSpPr>
          <p:nvPr>
            <p:ph idx="1"/>
          </p:nvPr>
        </p:nvSpPr>
        <p:spPr>
          <a:xfrm>
            <a:off x="818606" y="809897"/>
            <a:ext cx="9231247" cy="5438503"/>
          </a:xfrm>
        </p:spPr>
        <p:txBody>
          <a:bodyPr>
            <a:noAutofit/>
          </a:bodyPr>
          <a:lstStyle/>
          <a:p>
            <a:r>
              <a:rPr lang="en-US" sz="4400" dirty="0"/>
              <a:t>In the </a:t>
            </a:r>
            <a:r>
              <a:rPr lang="en-US" sz="4400" b="1" dirty="0"/>
              <a:t>New Testament</a:t>
            </a:r>
            <a:r>
              <a:rPr lang="en-US" sz="4400" dirty="0"/>
              <a:t>, especially in the Gospels, we see that </a:t>
            </a:r>
            <a:r>
              <a:rPr lang="en-US" sz="4400" b="1" dirty="0"/>
              <a:t>Jesus Himself is the perfect listener of His people</a:t>
            </a:r>
            <a:r>
              <a:rPr lang="en-US" sz="4400" dirty="0"/>
              <a:t>. </a:t>
            </a:r>
          </a:p>
          <a:p>
            <a:r>
              <a:rPr lang="en-US" sz="4400" dirty="0"/>
              <a:t>He reveals the importance of listening to the voice of the Father who sent Him and to the cries of the people. </a:t>
            </a:r>
            <a:endParaRPr lang="en-PH" sz="4400" dirty="0"/>
          </a:p>
        </p:txBody>
      </p:sp>
    </p:spTree>
    <p:extLst>
      <p:ext uri="{BB962C8B-B14F-4D97-AF65-F5344CB8AC3E}">
        <p14:creationId xmlns:p14="http://schemas.microsoft.com/office/powerpoint/2010/main" val="377782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54E17-26E6-EFCC-E149-C4E190AFDEF0}"/>
              </a:ext>
            </a:extLst>
          </p:cNvPr>
          <p:cNvSpPr>
            <a:spLocks noGrp="1"/>
          </p:cNvSpPr>
          <p:nvPr>
            <p:ph type="title"/>
          </p:nvPr>
        </p:nvSpPr>
        <p:spPr>
          <a:xfrm>
            <a:off x="646111" y="452718"/>
            <a:ext cx="9404723" cy="435556"/>
          </a:xfrm>
        </p:spPr>
        <p:txBody>
          <a:bodyPr>
            <a:normAutofit fontScale="90000"/>
          </a:bodyPr>
          <a:lstStyle/>
          <a:p>
            <a:endParaRPr lang="en-PH" dirty="0"/>
          </a:p>
        </p:txBody>
      </p:sp>
      <p:pic>
        <p:nvPicPr>
          <p:cNvPr id="5" name="Content Placeholder 4">
            <a:extLst>
              <a:ext uri="{FF2B5EF4-FFF2-40B4-BE49-F238E27FC236}">
                <a16:creationId xmlns:a16="http://schemas.microsoft.com/office/drawing/2014/main" id="{07A70469-561D-EE00-E372-61E64E52A502}"/>
              </a:ext>
            </a:extLst>
          </p:cNvPr>
          <p:cNvPicPr>
            <a:picLocks noGrp="1" noChangeAspect="1"/>
          </p:cNvPicPr>
          <p:nvPr>
            <p:ph sz="half" idx="1"/>
          </p:nvPr>
        </p:nvPicPr>
        <p:blipFill>
          <a:blip r:embed="rId2"/>
          <a:stretch>
            <a:fillRect/>
          </a:stretch>
        </p:blipFill>
        <p:spPr>
          <a:xfrm>
            <a:off x="646111" y="1184366"/>
            <a:ext cx="3515156" cy="5017850"/>
          </a:xfrm>
          <a:prstGeom prst="rect">
            <a:avLst/>
          </a:prstGeom>
        </p:spPr>
      </p:pic>
      <p:sp>
        <p:nvSpPr>
          <p:cNvPr id="4" name="Content Placeholder 3">
            <a:extLst>
              <a:ext uri="{FF2B5EF4-FFF2-40B4-BE49-F238E27FC236}">
                <a16:creationId xmlns:a16="http://schemas.microsoft.com/office/drawing/2014/main" id="{B7B19816-DE1D-469A-6C40-89E041A0A136}"/>
              </a:ext>
            </a:extLst>
          </p:cNvPr>
          <p:cNvSpPr>
            <a:spLocks noGrp="1"/>
          </p:cNvSpPr>
          <p:nvPr>
            <p:ph sz="half" idx="2"/>
          </p:nvPr>
        </p:nvSpPr>
        <p:spPr>
          <a:xfrm>
            <a:off x="4554583" y="1280160"/>
            <a:ext cx="6991306" cy="5442857"/>
          </a:xfrm>
        </p:spPr>
        <p:txBody>
          <a:bodyPr>
            <a:normAutofit/>
          </a:bodyPr>
          <a:lstStyle/>
          <a:p>
            <a:pPr marL="0" indent="0">
              <a:buNone/>
            </a:pPr>
            <a:r>
              <a:rPr lang="en-US" sz="3600" dirty="0"/>
              <a:t>Jesus Himself is the perfect listener. He listens to:</a:t>
            </a:r>
          </a:p>
          <a:p>
            <a:r>
              <a:rPr lang="en-US" sz="3100" dirty="0"/>
              <a:t>The cry of the blind (</a:t>
            </a:r>
            <a:r>
              <a:rPr lang="en-US" sz="3100" b="1" dirty="0"/>
              <a:t>Mk 10:46–52</a:t>
            </a:r>
            <a:r>
              <a:rPr lang="en-US" sz="3100" dirty="0"/>
              <a:t>)</a:t>
            </a:r>
          </a:p>
          <a:p>
            <a:r>
              <a:rPr lang="en-US" sz="3100" dirty="0"/>
              <a:t>The Samaritan woman’s story before revealing her deeper thirst (</a:t>
            </a:r>
            <a:r>
              <a:rPr lang="en-US" sz="3100" b="1" dirty="0"/>
              <a:t>Jn 4:1-26</a:t>
            </a:r>
            <a:r>
              <a:rPr lang="en-US" sz="3100" dirty="0"/>
              <a:t>)</a:t>
            </a:r>
          </a:p>
          <a:p>
            <a:r>
              <a:rPr lang="en-US" sz="3100" dirty="0"/>
              <a:t>The confusion of the disciples on the road to Emmaus (</a:t>
            </a:r>
            <a:r>
              <a:rPr lang="en-US" sz="3100" b="1" dirty="0"/>
              <a:t>Lk 24:13–35</a:t>
            </a:r>
            <a:r>
              <a:rPr lang="en-US" sz="3100" dirty="0"/>
              <a:t>)</a:t>
            </a:r>
          </a:p>
          <a:p>
            <a:endParaRPr lang="en-US" sz="3100" dirty="0"/>
          </a:p>
          <a:p>
            <a:endParaRPr lang="en-PH" dirty="0"/>
          </a:p>
        </p:txBody>
      </p:sp>
    </p:spTree>
    <p:extLst>
      <p:ext uri="{BB962C8B-B14F-4D97-AF65-F5344CB8AC3E}">
        <p14:creationId xmlns:p14="http://schemas.microsoft.com/office/powerpoint/2010/main" val="238043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A153D8-9BA7-07E4-3E61-24E36D8B31B2}"/>
              </a:ext>
            </a:extLst>
          </p:cNvPr>
          <p:cNvSpPr>
            <a:spLocks noGrp="1"/>
          </p:cNvSpPr>
          <p:nvPr>
            <p:ph type="title"/>
          </p:nvPr>
        </p:nvSpPr>
        <p:spPr>
          <a:xfrm>
            <a:off x="646111" y="252549"/>
            <a:ext cx="9404723" cy="1600699"/>
          </a:xfrm>
        </p:spPr>
        <p:txBody>
          <a:bodyPr/>
          <a:lstStyle/>
          <a:p>
            <a:pPr algn="ctr"/>
            <a:r>
              <a:rPr lang="en-US" sz="5400" dirty="0"/>
              <a:t>II. Listening in the Teachings of the Church</a:t>
            </a:r>
            <a:endParaRPr lang="en-PH" sz="5400" dirty="0"/>
          </a:p>
        </p:txBody>
      </p:sp>
      <p:pic>
        <p:nvPicPr>
          <p:cNvPr id="8" name="Content Placeholder 7">
            <a:extLst>
              <a:ext uri="{FF2B5EF4-FFF2-40B4-BE49-F238E27FC236}">
                <a16:creationId xmlns:a16="http://schemas.microsoft.com/office/drawing/2014/main" id="{AB373A3D-40E9-EF9F-0574-37FB415D8E38}"/>
              </a:ext>
            </a:extLst>
          </p:cNvPr>
          <p:cNvPicPr>
            <a:picLocks noGrp="1" noChangeAspect="1"/>
          </p:cNvPicPr>
          <p:nvPr>
            <p:ph idx="1"/>
          </p:nvPr>
        </p:nvPicPr>
        <p:blipFill>
          <a:blip r:embed="rId2"/>
          <a:stretch>
            <a:fillRect/>
          </a:stretch>
        </p:blipFill>
        <p:spPr>
          <a:xfrm>
            <a:off x="1416551" y="2036014"/>
            <a:ext cx="7863841" cy="4312534"/>
          </a:xfrm>
          <a:prstGeom prst="rect">
            <a:avLst/>
          </a:prstGeom>
        </p:spPr>
      </p:pic>
    </p:spTree>
    <p:extLst>
      <p:ext uri="{BB962C8B-B14F-4D97-AF65-F5344CB8AC3E}">
        <p14:creationId xmlns:p14="http://schemas.microsoft.com/office/powerpoint/2010/main" val="3432905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883A82-0326-1CD3-BE79-4DE294E20845}"/>
              </a:ext>
            </a:extLst>
          </p:cNvPr>
          <p:cNvSpPr>
            <a:spLocks noGrp="1"/>
          </p:cNvSpPr>
          <p:nvPr>
            <p:ph idx="1"/>
          </p:nvPr>
        </p:nvSpPr>
        <p:spPr>
          <a:xfrm>
            <a:off x="574766" y="339633"/>
            <a:ext cx="10110651" cy="6518367"/>
          </a:xfrm>
        </p:spPr>
        <p:txBody>
          <a:bodyPr>
            <a:normAutofit fontScale="92500" lnSpcReduction="10000"/>
          </a:bodyPr>
          <a:lstStyle/>
          <a:p>
            <a:r>
              <a:rPr lang="en-US" sz="3500" b="1" i="1" dirty="0"/>
              <a:t>Dei Verbum </a:t>
            </a:r>
            <a:r>
              <a:rPr lang="en-US" sz="3500" dirty="0"/>
              <a:t>(Dogmatic Constitution on Divine Revelation) emphasizes that the Church is not only a teacher, but first and foremost a listener of the revealed Word.</a:t>
            </a:r>
          </a:p>
          <a:p>
            <a:r>
              <a:rPr lang="en-US" sz="3500" b="1" i="1" dirty="0"/>
              <a:t>Gaudium et Spes </a:t>
            </a:r>
            <a:r>
              <a:rPr lang="en-US" sz="3500" dirty="0"/>
              <a:t>(Pastoral Constitution on the Church in the Modern World) rediscovers the call of the Church to listen and “read the signs of the times,” seeking the presence of God in history, culture, suffering, and human hope. </a:t>
            </a:r>
          </a:p>
          <a:p>
            <a:r>
              <a:rPr lang="en-US" sz="3500" b="1" i="1" dirty="0"/>
              <a:t>Lumen Gentium </a:t>
            </a:r>
            <a:r>
              <a:rPr lang="en-US" sz="3500" dirty="0"/>
              <a:t>(Dogmatic Constitution on the Church) teaches that the whole People of God participates in responding to the call to listen to the voice of God, guided by the Holy Spirit. </a:t>
            </a:r>
          </a:p>
          <a:p>
            <a:endParaRPr lang="en-PH" dirty="0"/>
          </a:p>
        </p:txBody>
      </p:sp>
    </p:spTree>
    <p:extLst>
      <p:ext uri="{BB962C8B-B14F-4D97-AF65-F5344CB8AC3E}">
        <p14:creationId xmlns:p14="http://schemas.microsoft.com/office/powerpoint/2010/main" val="388568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B15CF-D86F-7676-A2D8-06B466F91AC3}"/>
              </a:ext>
            </a:extLst>
          </p:cNvPr>
          <p:cNvSpPr>
            <a:spLocks noGrp="1"/>
          </p:cNvSpPr>
          <p:nvPr>
            <p:ph type="title"/>
          </p:nvPr>
        </p:nvSpPr>
        <p:spPr>
          <a:xfrm>
            <a:off x="646111" y="452718"/>
            <a:ext cx="9404723" cy="522642"/>
          </a:xfrm>
        </p:spPr>
        <p:txBody>
          <a:bodyPr/>
          <a:lstStyle/>
          <a:p>
            <a:endParaRPr lang="en-PH" dirty="0"/>
          </a:p>
        </p:txBody>
      </p:sp>
      <p:sp>
        <p:nvSpPr>
          <p:cNvPr id="3" name="Content Placeholder 2">
            <a:extLst>
              <a:ext uri="{FF2B5EF4-FFF2-40B4-BE49-F238E27FC236}">
                <a16:creationId xmlns:a16="http://schemas.microsoft.com/office/drawing/2014/main" id="{605F1F30-F586-8264-1CED-FF5DE96F72D1}"/>
              </a:ext>
            </a:extLst>
          </p:cNvPr>
          <p:cNvSpPr>
            <a:spLocks noGrp="1"/>
          </p:cNvSpPr>
          <p:nvPr>
            <p:ph idx="1"/>
          </p:nvPr>
        </p:nvSpPr>
        <p:spPr>
          <a:xfrm>
            <a:off x="975360" y="1166950"/>
            <a:ext cx="9622971" cy="5081450"/>
          </a:xfrm>
        </p:spPr>
        <p:txBody>
          <a:bodyPr>
            <a:normAutofit/>
          </a:bodyPr>
          <a:lstStyle/>
          <a:p>
            <a:r>
              <a:rPr lang="en-US" sz="4000" dirty="0"/>
              <a:t>Lumen Gentium points to a listening Church—not only listening to God but also within itself—through the </a:t>
            </a:r>
            <a:r>
              <a:rPr lang="en-US" sz="4800" b="1" i="1" dirty="0" err="1"/>
              <a:t>sensus</a:t>
            </a:r>
            <a:r>
              <a:rPr lang="en-US" sz="4800" b="1" i="1" dirty="0"/>
              <a:t> fidei</a:t>
            </a:r>
            <a:r>
              <a:rPr lang="en-US" sz="4800" i="1" dirty="0"/>
              <a:t> </a:t>
            </a:r>
            <a:r>
              <a:rPr lang="en-US" sz="4000" dirty="0"/>
              <a:t>(the shared sense of the faithful), where </a:t>
            </a:r>
            <a:r>
              <a:rPr lang="en-US" sz="4800" b="1" dirty="0"/>
              <a:t>all members participate</a:t>
            </a:r>
            <a:r>
              <a:rPr lang="en-US" sz="4000" dirty="0"/>
              <a:t> in discerning the truth, not only the hierarchy.</a:t>
            </a:r>
            <a:endParaRPr lang="en-PH" sz="4000" dirty="0"/>
          </a:p>
        </p:txBody>
      </p:sp>
    </p:spTree>
    <p:extLst>
      <p:ext uri="{BB962C8B-B14F-4D97-AF65-F5344CB8AC3E}">
        <p14:creationId xmlns:p14="http://schemas.microsoft.com/office/powerpoint/2010/main" val="22508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2E6CA-7171-C9EE-1643-CDA1F9A1E8E1}"/>
              </a:ext>
            </a:extLst>
          </p:cNvPr>
          <p:cNvSpPr>
            <a:spLocks noGrp="1"/>
          </p:cNvSpPr>
          <p:nvPr>
            <p:ph type="title"/>
          </p:nvPr>
        </p:nvSpPr>
        <p:spPr>
          <a:xfrm>
            <a:off x="646111" y="452718"/>
            <a:ext cx="9404723" cy="644562"/>
          </a:xfrm>
        </p:spPr>
        <p:txBody>
          <a:bodyPr/>
          <a:lstStyle/>
          <a:p>
            <a:endParaRPr lang="en-PH" dirty="0"/>
          </a:p>
        </p:txBody>
      </p:sp>
      <p:sp>
        <p:nvSpPr>
          <p:cNvPr id="3" name="Content Placeholder 2">
            <a:extLst>
              <a:ext uri="{FF2B5EF4-FFF2-40B4-BE49-F238E27FC236}">
                <a16:creationId xmlns:a16="http://schemas.microsoft.com/office/drawing/2014/main" id="{A8D69193-7245-FC38-62BF-C3706BE307E4}"/>
              </a:ext>
            </a:extLst>
          </p:cNvPr>
          <p:cNvSpPr>
            <a:spLocks noGrp="1"/>
          </p:cNvSpPr>
          <p:nvPr>
            <p:ph idx="1"/>
          </p:nvPr>
        </p:nvSpPr>
        <p:spPr>
          <a:xfrm>
            <a:off x="914400" y="740229"/>
            <a:ext cx="9649097" cy="5508170"/>
          </a:xfrm>
        </p:spPr>
        <p:txBody>
          <a:bodyPr>
            <a:noAutofit/>
          </a:bodyPr>
          <a:lstStyle/>
          <a:p>
            <a:pPr marL="0" indent="0">
              <a:buNone/>
            </a:pPr>
            <a:r>
              <a:rPr lang="en-US" sz="4400" dirty="0"/>
              <a:t>“A synodal Church is a Church which listens, which realizes that listening ‘is more than simply hearing’. It is a </a:t>
            </a:r>
            <a:r>
              <a:rPr lang="en-US" sz="4400" b="1" dirty="0"/>
              <a:t>mutual listening </a:t>
            </a:r>
            <a:r>
              <a:rPr lang="en-US" sz="4400" dirty="0"/>
              <a:t>in which everyone has something to learn.” </a:t>
            </a:r>
          </a:p>
          <a:p>
            <a:pPr marL="0" indent="0">
              <a:buNone/>
            </a:pPr>
            <a:r>
              <a:rPr lang="en-US" sz="3200" dirty="0"/>
              <a:t>Pope Francis, Ceremony Commemorating the 50th Anniversary of the Institution of the Synod of Bishops, 2015</a:t>
            </a:r>
            <a:endParaRPr lang="en-PH" sz="3200" dirty="0"/>
          </a:p>
        </p:txBody>
      </p:sp>
    </p:spTree>
    <p:extLst>
      <p:ext uri="{BB962C8B-B14F-4D97-AF65-F5344CB8AC3E}">
        <p14:creationId xmlns:p14="http://schemas.microsoft.com/office/powerpoint/2010/main" val="432292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E3A24-DF2C-4BE7-7AC2-FDE9C3A99F09}"/>
              </a:ext>
            </a:extLst>
          </p:cNvPr>
          <p:cNvSpPr>
            <a:spLocks noGrp="1"/>
          </p:cNvSpPr>
          <p:nvPr>
            <p:ph type="title"/>
          </p:nvPr>
        </p:nvSpPr>
        <p:spPr>
          <a:xfrm>
            <a:off x="646111" y="313508"/>
            <a:ext cx="9404723" cy="1539739"/>
          </a:xfrm>
        </p:spPr>
        <p:txBody>
          <a:bodyPr/>
          <a:lstStyle/>
          <a:p>
            <a:pPr algn="ctr"/>
            <a:r>
              <a:rPr lang="en-US" sz="4500" dirty="0"/>
              <a:t>III. Practical Applications: </a:t>
            </a:r>
            <a:br>
              <a:rPr lang="en-US" sz="4500" dirty="0"/>
            </a:br>
            <a:r>
              <a:rPr lang="en-US" sz="4500" i="1" dirty="0"/>
              <a:t>Creating Spaces for Listening</a:t>
            </a:r>
            <a:endParaRPr lang="en-PH" sz="4500" i="1" dirty="0"/>
          </a:p>
        </p:txBody>
      </p:sp>
      <p:pic>
        <p:nvPicPr>
          <p:cNvPr id="4" name="Content Placeholder 3">
            <a:extLst>
              <a:ext uri="{FF2B5EF4-FFF2-40B4-BE49-F238E27FC236}">
                <a16:creationId xmlns:a16="http://schemas.microsoft.com/office/drawing/2014/main" id="{667DD341-9006-4FC4-4FA2-F6069509757C}"/>
              </a:ext>
            </a:extLst>
          </p:cNvPr>
          <p:cNvPicPr>
            <a:picLocks noGrp="1" noChangeAspect="1"/>
          </p:cNvPicPr>
          <p:nvPr>
            <p:ph idx="1"/>
          </p:nvPr>
        </p:nvPicPr>
        <p:blipFill>
          <a:blip r:embed="rId2"/>
          <a:stretch>
            <a:fillRect/>
          </a:stretch>
        </p:blipFill>
        <p:spPr>
          <a:xfrm>
            <a:off x="1584961" y="2107474"/>
            <a:ext cx="7759337" cy="4119155"/>
          </a:xfrm>
          <a:prstGeom prst="rect">
            <a:avLst/>
          </a:prstGeom>
        </p:spPr>
      </p:pic>
    </p:spTree>
    <p:extLst>
      <p:ext uri="{BB962C8B-B14F-4D97-AF65-F5344CB8AC3E}">
        <p14:creationId xmlns:p14="http://schemas.microsoft.com/office/powerpoint/2010/main" val="1981893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3E2CF-BBC2-A522-E8ED-64A17A7DF030}"/>
              </a:ext>
            </a:extLst>
          </p:cNvPr>
          <p:cNvSpPr>
            <a:spLocks noGrp="1"/>
          </p:cNvSpPr>
          <p:nvPr>
            <p:ph type="title"/>
          </p:nvPr>
        </p:nvSpPr>
        <p:spPr>
          <a:xfrm>
            <a:off x="838200" y="408668"/>
            <a:ext cx="10515600" cy="549276"/>
          </a:xfrm>
        </p:spPr>
        <p:txBody>
          <a:bodyPr>
            <a:normAutofit fontScale="90000"/>
          </a:bodyPr>
          <a:lstStyle/>
          <a:p>
            <a:endParaRPr lang="en-PH" dirty="0"/>
          </a:p>
        </p:txBody>
      </p:sp>
      <p:sp>
        <p:nvSpPr>
          <p:cNvPr id="3" name="Content Placeholder 2">
            <a:extLst>
              <a:ext uri="{FF2B5EF4-FFF2-40B4-BE49-F238E27FC236}">
                <a16:creationId xmlns:a16="http://schemas.microsoft.com/office/drawing/2014/main" id="{4A83CD4C-A81F-DCA4-D743-35EC575038A2}"/>
              </a:ext>
            </a:extLst>
          </p:cNvPr>
          <p:cNvSpPr>
            <a:spLocks noGrp="1"/>
          </p:cNvSpPr>
          <p:nvPr>
            <p:ph idx="1"/>
          </p:nvPr>
        </p:nvSpPr>
        <p:spPr>
          <a:xfrm>
            <a:off x="1103313" y="1436914"/>
            <a:ext cx="9660482" cy="4811486"/>
          </a:xfrm>
        </p:spPr>
        <p:txBody>
          <a:bodyPr/>
          <a:lstStyle/>
          <a:p>
            <a:r>
              <a:rPr lang="en-US" sz="4400" b="1" dirty="0"/>
              <a:t>Creating spaces for listening </a:t>
            </a:r>
            <a:r>
              <a:rPr lang="en-US" sz="4400" dirty="0"/>
              <a:t>is not merely about giving people the opportunity to speak, </a:t>
            </a:r>
          </a:p>
          <a:p>
            <a:r>
              <a:rPr lang="en-US" sz="4400" dirty="0"/>
              <a:t>but about </a:t>
            </a:r>
            <a:r>
              <a:rPr lang="en-US" sz="4800" b="1" dirty="0"/>
              <a:t>shaping an environment </a:t>
            </a:r>
            <a:r>
              <a:rPr lang="en-US" sz="4400" dirty="0"/>
              <a:t>where people feel seen, heard, and valued.</a:t>
            </a:r>
          </a:p>
          <a:p>
            <a:endParaRPr lang="en-PH" dirty="0"/>
          </a:p>
        </p:txBody>
      </p:sp>
    </p:spTree>
    <p:extLst>
      <p:ext uri="{BB962C8B-B14F-4D97-AF65-F5344CB8AC3E}">
        <p14:creationId xmlns:p14="http://schemas.microsoft.com/office/powerpoint/2010/main" val="307897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603FA-0219-0FF0-AB6B-DC063F3C70D7}"/>
              </a:ext>
            </a:extLst>
          </p:cNvPr>
          <p:cNvSpPr>
            <a:spLocks noGrp="1"/>
          </p:cNvSpPr>
          <p:nvPr>
            <p:ph type="title"/>
          </p:nvPr>
        </p:nvSpPr>
        <p:spPr>
          <a:xfrm>
            <a:off x="646111" y="182879"/>
            <a:ext cx="9404723" cy="1670369"/>
          </a:xfrm>
        </p:spPr>
        <p:txBody>
          <a:bodyPr>
            <a:normAutofit fontScale="90000"/>
          </a:bodyPr>
          <a:lstStyle/>
          <a:p>
            <a:pPr algn="ctr"/>
            <a:r>
              <a:rPr lang="en-US" sz="4900" b="1" dirty="0"/>
              <a:t>a. In Parishes</a:t>
            </a:r>
            <a:br>
              <a:rPr lang="en-US" dirty="0"/>
            </a:br>
            <a:br>
              <a:rPr lang="en-US" dirty="0"/>
            </a:br>
            <a:endParaRPr lang="en-PH" dirty="0"/>
          </a:p>
        </p:txBody>
      </p:sp>
      <p:sp>
        <p:nvSpPr>
          <p:cNvPr id="3" name="Content Placeholder 2">
            <a:extLst>
              <a:ext uri="{FF2B5EF4-FFF2-40B4-BE49-F238E27FC236}">
                <a16:creationId xmlns:a16="http://schemas.microsoft.com/office/drawing/2014/main" id="{B7E4843C-E780-2833-7BF6-ADFDA03796FD}"/>
              </a:ext>
            </a:extLst>
          </p:cNvPr>
          <p:cNvSpPr>
            <a:spLocks noGrp="1"/>
          </p:cNvSpPr>
          <p:nvPr>
            <p:ph sz="half" idx="1"/>
          </p:nvPr>
        </p:nvSpPr>
        <p:spPr>
          <a:xfrm>
            <a:off x="646112" y="1010194"/>
            <a:ext cx="4853540" cy="5547359"/>
          </a:xfrm>
        </p:spPr>
        <p:txBody>
          <a:bodyPr>
            <a:normAutofit fontScale="85000" lnSpcReduction="10000"/>
          </a:bodyPr>
          <a:lstStyle/>
          <a:p>
            <a:pPr marL="0" indent="0">
              <a:buNone/>
            </a:pPr>
            <a:r>
              <a:rPr lang="en-US" sz="3000" b="1" dirty="0"/>
              <a:t>1. Structured Listening Sessions</a:t>
            </a:r>
          </a:p>
          <a:p>
            <a:r>
              <a:rPr lang="en-US" sz="2500" dirty="0"/>
              <a:t>Parish-wide consultations before major decisions</a:t>
            </a:r>
          </a:p>
          <a:p>
            <a:r>
              <a:rPr lang="en-US" sz="2500" dirty="0"/>
              <a:t>Small group faith-sharing circles</a:t>
            </a:r>
          </a:p>
          <a:p>
            <a:r>
              <a:rPr lang="en-US" sz="2500" dirty="0"/>
              <a:t>Listening gatherings for marginalized groups</a:t>
            </a:r>
          </a:p>
          <a:p>
            <a:pPr marL="0" indent="0">
              <a:buNone/>
            </a:pPr>
            <a:r>
              <a:rPr lang="en-US" sz="3100" b="1" dirty="0"/>
              <a:t>2. Practicing “Conversation in the Spirit”</a:t>
            </a:r>
          </a:p>
          <a:p>
            <a:r>
              <a:rPr lang="en-US" sz="2500" dirty="0"/>
              <a:t>Training servant-leaders in discernment</a:t>
            </a:r>
          </a:p>
          <a:p>
            <a:r>
              <a:rPr lang="en-US" sz="2500" dirty="0"/>
              <a:t>Encouraging silence before discussion: “What is the Holy Spirit saying through you?”</a:t>
            </a:r>
          </a:p>
          <a:p>
            <a:endParaRPr lang="en-PH" dirty="0"/>
          </a:p>
        </p:txBody>
      </p:sp>
      <p:sp>
        <p:nvSpPr>
          <p:cNvPr id="5" name="Content Placeholder 4">
            <a:extLst>
              <a:ext uri="{FF2B5EF4-FFF2-40B4-BE49-F238E27FC236}">
                <a16:creationId xmlns:a16="http://schemas.microsoft.com/office/drawing/2014/main" id="{55002FED-2A16-8A0D-F1D5-B52C14D24913}"/>
              </a:ext>
            </a:extLst>
          </p:cNvPr>
          <p:cNvSpPr>
            <a:spLocks noGrp="1"/>
          </p:cNvSpPr>
          <p:nvPr>
            <p:ph sz="half" idx="2"/>
          </p:nvPr>
        </p:nvSpPr>
        <p:spPr>
          <a:xfrm>
            <a:off x="5860869" y="1158240"/>
            <a:ext cx="4772297" cy="4895253"/>
          </a:xfrm>
        </p:spPr>
        <p:txBody>
          <a:bodyPr>
            <a:normAutofit fontScale="85000" lnSpcReduction="10000"/>
          </a:bodyPr>
          <a:lstStyle/>
          <a:p>
            <a:pPr marL="0" indent="0">
              <a:buNone/>
            </a:pPr>
            <a:r>
              <a:rPr lang="en-US" sz="3000" b="1" dirty="0"/>
              <a:t>3. Accessible Leadership</a:t>
            </a:r>
          </a:p>
          <a:p>
            <a:r>
              <a:rPr lang="en-US" sz="3000" dirty="0"/>
              <a:t>Ministry of presence</a:t>
            </a:r>
          </a:p>
          <a:p>
            <a:r>
              <a:rPr lang="en-US" sz="3000" dirty="0"/>
              <a:t>Transparent communication processes</a:t>
            </a:r>
          </a:p>
          <a:p>
            <a:pPr marL="0" indent="0">
              <a:buNone/>
            </a:pPr>
            <a:r>
              <a:rPr lang="en-US" sz="3000" b="1" dirty="0"/>
              <a:t>4. Prayer as Foundation</a:t>
            </a:r>
          </a:p>
          <a:p>
            <a:r>
              <a:rPr lang="en-US" sz="3000" i="1" dirty="0"/>
              <a:t>Eucharistic Adoration </a:t>
            </a:r>
            <a:r>
              <a:rPr lang="en-US" sz="3000" dirty="0"/>
              <a:t>for communal discernment</a:t>
            </a:r>
          </a:p>
          <a:p>
            <a:r>
              <a:rPr lang="en-US" sz="3000" i="1" dirty="0"/>
              <a:t>Lectio Divina </a:t>
            </a:r>
            <a:r>
              <a:rPr lang="en-US" sz="3000" dirty="0"/>
              <a:t>before council meetings</a:t>
            </a:r>
          </a:p>
          <a:p>
            <a:endParaRPr lang="en-PH" dirty="0"/>
          </a:p>
        </p:txBody>
      </p:sp>
    </p:spTree>
    <p:extLst>
      <p:ext uri="{BB962C8B-B14F-4D97-AF65-F5344CB8AC3E}">
        <p14:creationId xmlns:p14="http://schemas.microsoft.com/office/powerpoint/2010/main" val="371152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fade">
                                      <p:cBhvr>
                                        <p:cTn id="42" dur="5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animEffect transition="in" filter="fade">
                                      <p:cBhvr>
                                        <p:cTn id="47" dur="500"/>
                                        <p:tgtEl>
                                          <p:spTgt spid="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2" end="2"/>
                                            </p:txEl>
                                          </p:spTgt>
                                        </p:tgtEl>
                                        <p:attrNameLst>
                                          <p:attrName>style.visibility</p:attrName>
                                        </p:attrNameLst>
                                      </p:cBhvr>
                                      <p:to>
                                        <p:strVal val="visible"/>
                                      </p:to>
                                    </p:set>
                                    <p:animEffect transition="in" filter="fade">
                                      <p:cBhvr>
                                        <p:cTn id="52" dur="500"/>
                                        <p:tgtEl>
                                          <p:spTgt spid="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3" end="3"/>
                                            </p:txEl>
                                          </p:spTgt>
                                        </p:tgtEl>
                                        <p:attrNameLst>
                                          <p:attrName>style.visibility</p:attrName>
                                        </p:attrNameLst>
                                      </p:cBhvr>
                                      <p:to>
                                        <p:strVal val="visible"/>
                                      </p:to>
                                    </p:set>
                                    <p:animEffect transition="in" filter="fade">
                                      <p:cBhvr>
                                        <p:cTn id="57" dur="500"/>
                                        <p:tgtEl>
                                          <p:spTgt spid="5">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xEl>
                                              <p:pRg st="4" end="4"/>
                                            </p:txEl>
                                          </p:spTgt>
                                        </p:tgtEl>
                                        <p:attrNameLst>
                                          <p:attrName>style.visibility</p:attrName>
                                        </p:attrNameLst>
                                      </p:cBhvr>
                                      <p:to>
                                        <p:strVal val="visible"/>
                                      </p:to>
                                    </p:set>
                                    <p:animEffect transition="in" filter="fade">
                                      <p:cBhvr>
                                        <p:cTn id="62" dur="500"/>
                                        <p:tgtEl>
                                          <p:spTgt spid="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txEl>
                                              <p:pRg st="5" end="5"/>
                                            </p:txEl>
                                          </p:spTgt>
                                        </p:tgtEl>
                                        <p:attrNameLst>
                                          <p:attrName>style.visibility</p:attrName>
                                        </p:attrNameLst>
                                      </p:cBhvr>
                                      <p:to>
                                        <p:strVal val="visible"/>
                                      </p:to>
                                    </p:set>
                                    <p:animEffect transition="in" filter="fade">
                                      <p:cBhvr>
                                        <p:cTn id="6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3ACE3-8D2E-2454-59A8-5C143356924B}"/>
              </a:ext>
            </a:extLst>
          </p:cNvPr>
          <p:cNvSpPr>
            <a:spLocks noGrp="1"/>
          </p:cNvSpPr>
          <p:nvPr>
            <p:ph type="title"/>
          </p:nvPr>
        </p:nvSpPr>
        <p:spPr>
          <a:xfrm>
            <a:off x="646111" y="452718"/>
            <a:ext cx="9404723" cy="348471"/>
          </a:xfrm>
        </p:spPr>
        <p:txBody>
          <a:bodyPr/>
          <a:lstStyle/>
          <a:p>
            <a:endParaRPr lang="en-PH" dirty="0"/>
          </a:p>
        </p:txBody>
      </p:sp>
      <p:sp>
        <p:nvSpPr>
          <p:cNvPr id="3" name="Content Placeholder 2">
            <a:extLst>
              <a:ext uri="{FF2B5EF4-FFF2-40B4-BE49-F238E27FC236}">
                <a16:creationId xmlns:a16="http://schemas.microsoft.com/office/drawing/2014/main" id="{2CC73362-7F17-E8B0-3E6B-9C383E1A0B8E}"/>
              </a:ext>
            </a:extLst>
          </p:cNvPr>
          <p:cNvSpPr>
            <a:spLocks noGrp="1"/>
          </p:cNvSpPr>
          <p:nvPr>
            <p:ph idx="1"/>
          </p:nvPr>
        </p:nvSpPr>
        <p:spPr>
          <a:xfrm>
            <a:off x="645132" y="1027612"/>
            <a:ext cx="9404722" cy="5220788"/>
          </a:xfrm>
        </p:spPr>
        <p:txBody>
          <a:bodyPr>
            <a:noAutofit/>
          </a:bodyPr>
          <a:lstStyle/>
          <a:p>
            <a:r>
              <a:rPr lang="en-US" sz="3600" dirty="0"/>
              <a:t>Each parish is challenged to strengthen its </a:t>
            </a:r>
            <a:r>
              <a:rPr lang="en-US" sz="3600" b="1" dirty="0"/>
              <a:t>Basic Ecclesial Communities </a:t>
            </a:r>
            <a:r>
              <a:rPr lang="en-US" sz="3600" dirty="0"/>
              <a:t>(BECs). These become spaces where every member can be heard as part of the Church. </a:t>
            </a:r>
          </a:p>
          <a:p>
            <a:r>
              <a:rPr lang="en-US" sz="3600" dirty="0"/>
              <a:t>Built on trust and respect for what is shared, these </a:t>
            </a:r>
            <a:r>
              <a:rPr lang="en-US" sz="3600" b="1" dirty="0"/>
              <a:t>regular gatherings </a:t>
            </a:r>
            <a:r>
              <a:rPr lang="en-US" sz="3600" dirty="0"/>
              <a:t>allow people to speak freely and be received with dignity and love. </a:t>
            </a:r>
            <a:endParaRPr lang="en-PH" sz="3600" dirty="0"/>
          </a:p>
        </p:txBody>
      </p:sp>
    </p:spTree>
    <p:extLst>
      <p:ext uri="{BB962C8B-B14F-4D97-AF65-F5344CB8AC3E}">
        <p14:creationId xmlns:p14="http://schemas.microsoft.com/office/powerpoint/2010/main" val="278858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0D3F-8B0E-9B74-4C6D-A23568DB443B}"/>
              </a:ext>
            </a:extLst>
          </p:cNvPr>
          <p:cNvSpPr>
            <a:spLocks noGrp="1"/>
          </p:cNvSpPr>
          <p:nvPr>
            <p:ph type="title"/>
          </p:nvPr>
        </p:nvSpPr>
        <p:spPr>
          <a:xfrm>
            <a:off x="646111" y="452718"/>
            <a:ext cx="9404723" cy="470391"/>
          </a:xfrm>
        </p:spPr>
        <p:txBody>
          <a:bodyPr/>
          <a:lstStyle/>
          <a:p>
            <a:endParaRPr lang="en-PH" dirty="0"/>
          </a:p>
        </p:txBody>
      </p:sp>
      <p:sp>
        <p:nvSpPr>
          <p:cNvPr id="3" name="Content Placeholder 2">
            <a:extLst>
              <a:ext uri="{FF2B5EF4-FFF2-40B4-BE49-F238E27FC236}">
                <a16:creationId xmlns:a16="http://schemas.microsoft.com/office/drawing/2014/main" id="{B22234B2-DFD5-0C94-499B-C602D9D48B32}"/>
              </a:ext>
            </a:extLst>
          </p:cNvPr>
          <p:cNvSpPr>
            <a:spLocks noGrp="1"/>
          </p:cNvSpPr>
          <p:nvPr>
            <p:ph idx="1"/>
          </p:nvPr>
        </p:nvSpPr>
        <p:spPr>
          <a:xfrm>
            <a:off x="740228" y="1036320"/>
            <a:ext cx="9767807" cy="5212079"/>
          </a:xfrm>
        </p:spPr>
        <p:txBody>
          <a:bodyPr>
            <a:noAutofit/>
          </a:bodyPr>
          <a:lstStyle/>
          <a:p>
            <a:r>
              <a:rPr lang="en-US" sz="3600" dirty="0"/>
              <a:t>Another valuable space is the               </a:t>
            </a:r>
            <a:r>
              <a:rPr lang="en-US" sz="3600" b="1" dirty="0"/>
              <a:t>“pastoral assembly”</a:t>
            </a:r>
            <a:r>
              <a:rPr lang="en-US" sz="3600" dirty="0"/>
              <a:t>—designated times when priests, lay ministers, or trained volunteers are present to listen, outside of formal confession or counseling. </a:t>
            </a:r>
          </a:p>
          <a:p>
            <a:r>
              <a:rPr lang="en-US" sz="3600" dirty="0"/>
              <a:t>This helps create a </a:t>
            </a:r>
            <a:r>
              <a:rPr lang="en-US" sz="3600" b="1" dirty="0"/>
              <a:t>culture</a:t>
            </a:r>
            <a:r>
              <a:rPr lang="en-US" sz="3600" dirty="0"/>
              <a:t> where listening is not only for moments of crisis, but a regular part of pastoral care.</a:t>
            </a:r>
            <a:endParaRPr lang="en-PH" sz="3600" dirty="0"/>
          </a:p>
        </p:txBody>
      </p:sp>
    </p:spTree>
    <p:extLst>
      <p:ext uri="{BB962C8B-B14F-4D97-AF65-F5344CB8AC3E}">
        <p14:creationId xmlns:p14="http://schemas.microsoft.com/office/powerpoint/2010/main" val="45755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21384-289F-3026-411A-048FD290732D}"/>
              </a:ext>
            </a:extLst>
          </p:cNvPr>
          <p:cNvSpPr>
            <a:spLocks noGrp="1"/>
          </p:cNvSpPr>
          <p:nvPr>
            <p:ph type="title"/>
          </p:nvPr>
        </p:nvSpPr>
        <p:spPr>
          <a:xfrm>
            <a:off x="646111" y="230777"/>
            <a:ext cx="9404723" cy="1301932"/>
          </a:xfrm>
        </p:spPr>
        <p:txBody>
          <a:bodyPr>
            <a:normAutofit fontScale="90000"/>
          </a:bodyPr>
          <a:lstStyle/>
          <a:p>
            <a:pPr algn="ctr"/>
            <a:r>
              <a:rPr lang="en-PH" b="1" dirty="0"/>
              <a:t>b. In Catholic Schools</a:t>
            </a:r>
            <a:br>
              <a:rPr lang="en-PH" dirty="0"/>
            </a:br>
            <a:endParaRPr lang="en-PH" dirty="0"/>
          </a:p>
        </p:txBody>
      </p:sp>
      <p:sp>
        <p:nvSpPr>
          <p:cNvPr id="3" name="Content Placeholder 2">
            <a:extLst>
              <a:ext uri="{FF2B5EF4-FFF2-40B4-BE49-F238E27FC236}">
                <a16:creationId xmlns:a16="http://schemas.microsoft.com/office/drawing/2014/main" id="{1A9920D0-76B8-71F6-16FA-C5C9A87584F2}"/>
              </a:ext>
            </a:extLst>
          </p:cNvPr>
          <p:cNvSpPr>
            <a:spLocks noGrp="1"/>
          </p:cNvSpPr>
          <p:nvPr>
            <p:ph sz="half" idx="1"/>
          </p:nvPr>
        </p:nvSpPr>
        <p:spPr>
          <a:xfrm>
            <a:off x="646111" y="1140823"/>
            <a:ext cx="5008381" cy="5486400"/>
          </a:xfrm>
        </p:spPr>
        <p:txBody>
          <a:bodyPr>
            <a:normAutofit fontScale="92500" lnSpcReduction="10000"/>
          </a:bodyPr>
          <a:lstStyle/>
          <a:p>
            <a:pPr marL="0" indent="0">
              <a:buNone/>
            </a:pPr>
            <a:r>
              <a:rPr lang="en-US" sz="2900" b="1" dirty="0"/>
              <a:t>1. Listening to Students</a:t>
            </a:r>
          </a:p>
          <a:p>
            <a:r>
              <a:rPr lang="en-US" sz="2900" dirty="0"/>
              <a:t>Anonymous feedback structures</a:t>
            </a:r>
          </a:p>
          <a:p>
            <a:r>
              <a:rPr lang="en-US" sz="2900" dirty="0"/>
              <a:t>Student faith forums</a:t>
            </a:r>
          </a:p>
          <a:p>
            <a:r>
              <a:rPr lang="en-US" sz="2900" dirty="0"/>
              <a:t>Safe spaces for moral, psychological, and spiritual questions</a:t>
            </a:r>
          </a:p>
          <a:p>
            <a:pPr marL="0" indent="0">
              <a:buNone/>
            </a:pPr>
            <a:r>
              <a:rPr lang="en-US" sz="2900" b="1" dirty="0"/>
              <a:t>2. Listening to Parents</a:t>
            </a:r>
          </a:p>
          <a:p>
            <a:r>
              <a:rPr lang="en-US" sz="2900" dirty="0"/>
              <a:t>Structured dialogue</a:t>
            </a:r>
          </a:p>
          <a:p>
            <a:r>
              <a:rPr lang="en-US" sz="2900" dirty="0"/>
              <a:t>Surveys that go beyond satisfaction to spiritual needs</a:t>
            </a:r>
          </a:p>
          <a:p>
            <a:endParaRPr lang="en-PH" dirty="0"/>
          </a:p>
        </p:txBody>
      </p:sp>
      <p:sp>
        <p:nvSpPr>
          <p:cNvPr id="4" name="Content Placeholder 3">
            <a:extLst>
              <a:ext uri="{FF2B5EF4-FFF2-40B4-BE49-F238E27FC236}">
                <a16:creationId xmlns:a16="http://schemas.microsoft.com/office/drawing/2014/main" id="{DAAE18D7-E6DA-C375-02E0-974AD5D8B1F0}"/>
              </a:ext>
            </a:extLst>
          </p:cNvPr>
          <p:cNvSpPr>
            <a:spLocks noGrp="1"/>
          </p:cNvSpPr>
          <p:nvPr>
            <p:ph sz="half" idx="2"/>
          </p:nvPr>
        </p:nvSpPr>
        <p:spPr>
          <a:xfrm>
            <a:off x="5852160" y="1140823"/>
            <a:ext cx="4711338" cy="5115514"/>
          </a:xfrm>
        </p:spPr>
        <p:txBody>
          <a:bodyPr>
            <a:normAutofit fontScale="92500" lnSpcReduction="10000"/>
          </a:bodyPr>
          <a:lstStyle/>
          <a:p>
            <a:pPr marL="0" indent="0">
              <a:buNone/>
            </a:pPr>
            <a:r>
              <a:rPr lang="en-US" sz="3000" b="1" dirty="0"/>
              <a:t>3. Listening to Teachers &amp; Staff</a:t>
            </a:r>
          </a:p>
          <a:p>
            <a:r>
              <a:rPr lang="en-US" sz="3000" dirty="0"/>
              <a:t>Recollections, regular spiritual and professional reflection spaces</a:t>
            </a:r>
          </a:p>
          <a:p>
            <a:r>
              <a:rPr lang="en-US" sz="3000" dirty="0"/>
              <a:t>Shared discernment about vision-mission fidelity</a:t>
            </a:r>
          </a:p>
          <a:p>
            <a:endParaRPr lang="en-PH" dirty="0"/>
          </a:p>
        </p:txBody>
      </p:sp>
    </p:spTree>
    <p:extLst>
      <p:ext uri="{BB962C8B-B14F-4D97-AF65-F5344CB8AC3E}">
        <p14:creationId xmlns:p14="http://schemas.microsoft.com/office/powerpoint/2010/main" val="222185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fade">
                                      <p:cBhvr>
                                        <p:cTn id="42" dur="5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fade">
                                      <p:cBhvr>
                                        <p:cTn id="47" dur="500"/>
                                        <p:tgtEl>
                                          <p:spTgt spid="4">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fade">
                                      <p:cBhvr>
                                        <p:cTn id="5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530545-2ECB-8A9A-D5D7-155BA90B4642}"/>
              </a:ext>
            </a:extLst>
          </p:cNvPr>
          <p:cNvSpPr>
            <a:spLocks noGrp="1"/>
          </p:cNvSpPr>
          <p:nvPr>
            <p:ph type="title"/>
          </p:nvPr>
        </p:nvSpPr>
        <p:spPr>
          <a:xfrm>
            <a:off x="646111" y="322217"/>
            <a:ext cx="9404723" cy="1531031"/>
          </a:xfrm>
        </p:spPr>
        <p:txBody>
          <a:bodyPr>
            <a:normAutofit/>
          </a:bodyPr>
          <a:lstStyle/>
          <a:p>
            <a:pPr algn="ctr"/>
            <a:r>
              <a:rPr lang="en-US" dirty="0"/>
              <a:t>c. In the Family &amp; Wider Community</a:t>
            </a:r>
            <a:br>
              <a:rPr lang="en-US" dirty="0"/>
            </a:br>
            <a:endParaRPr lang="en-PH" dirty="0"/>
          </a:p>
        </p:txBody>
      </p:sp>
      <p:sp>
        <p:nvSpPr>
          <p:cNvPr id="3" name="Content Placeholder 2">
            <a:extLst>
              <a:ext uri="{FF2B5EF4-FFF2-40B4-BE49-F238E27FC236}">
                <a16:creationId xmlns:a16="http://schemas.microsoft.com/office/drawing/2014/main" id="{906D7645-2DE8-DDB2-B439-B904C25D92F0}"/>
              </a:ext>
            </a:extLst>
          </p:cNvPr>
          <p:cNvSpPr>
            <a:spLocks noGrp="1"/>
          </p:cNvSpPr>
          <p:nvPr>
            <p:ph sz="half" idx="1"/>
          </p:nvPr>
        </p:nvSpPr>
        <p:spPr>
          <a:xfrm>
            <a:off x="646111" y="1323702"/>
            <a:ext cx="4853540" cy="4932636"/>
          </a:xfrm>
        </p:spPr>
        <p:txBody>
          <a:bodyPr>
            <a:normAutofit fontScale="85000" lnSpcReduction="20000"/>
          </a:bodyPr>
          <a:lstStyle/>
          <a:p>
            <a:pPr marL="514350" indent="-514350">
              <a:buAutoNum type="arabicPeriod"/>
            </a:pPr>
            <a:r>
              <a:rPr lang="en-US" sz="3500" b="1" dirty="0"/>
              <a:t>Listening to Families</a:t>
            </a:r>
          </a:p>
          <a:p>
            <a:r>
              <a:rPr lang="en-US" sz="3500" dirty="0"/>
              <a:t>Accompaniment</a:t>
            </a:r>
          </a:p>
          <a:p>
            <a:r>
              <a:rPr lang="en-US" sz="3500" dirty="0"/>
              <a:t>Ongoing formation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3500" dirty="0"/>
          </a:p>
          <a:p>
            <a:pPr marL="0" indent="0">
              <a:buNone/>
            </a:pPr>
            <a:r>
              <a:rPr lang="en-US" sz="3500" b="1" dirty="0"/>
              <a:t>2. Listening to the Poor </a:t>
            </a:r>
          </a:p>
          <a:p>
            <a:r>
              <a:rPr lang="en-US" sz="3500" dirty="0"/>
              <a:t>Regular encounters in marginalized communities</a:t>
            </a:r>
          </a:p>
          <a:p>
            <a:r>
              <a:rPr lang="en-US" sz="3500" dirty="0"/>
              <a:t>Partnerships with Catholic Charities and Apostolates</a:t>
            </a:r>
          </a:p>
          <a:p>
            <a:endParaRPr lang="en-PH" dirty="0"/>
          </a:p>
        </p:txBody>
      </p:sp>
      <p:sp>
        <p:nvSpPr>
          <p:cNvPr id="6" name="Content Placeholder 5">
            <a:extLst>
              <a:ext uri="{FF2B5EF4-FFF2-40B4-BE49-F238E27FC236}">
                <a16:creationId xmlns:a16="http://schemas.microsoft.com/office/drawing/2014/main" id="{76FC3914-7155-6B69-2365-813A822CD983}"/>
              </a:ext>
            </a:extLst>
          </p:cNvPr>
          <p:cNvSpPr>
            <a:spLocks noGrp="1"/>
          </p:cNvSpPr>
          <p:nvPr>
            <p:ph sz="half" idx="2"/>
          </p:nvPr>
        </p:nvSpPr>
        <p:spPr>
          <a:xfrm>
            <a:off x="5654493" y="1245325"/>
            <a:ext cx="5030924" cy="5538651"/>
          </a:xfrm>
        </p:spPr>
        <p:txBody>
          <a:bodyPr>
            <a:normAutofit fontScale="85000" lnSpcReduction="20000"/>
          </a:bodyPr>
          <a:lstStyle/>
          <a:p>
            <a:pPr marL="0" marR="0" lvl="0" indent="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None/>
              <a:tabLst/>
              <a:defRPr/>
            </a:pPr>
            <a:r>
              <a:rPr kumimoji="0" lang="en-US" sz="3400" b="1" i="0" u="none" strike="noStrike" kern="1200" cap="none" spc="0" normalizeH="0" baseline="0" noProof="0" dirty="0">
                <a:ln>
                  <a:noFill/>
                </a:ln>
                <a:solidFill>
                  <a:prstClr val="white"/>
                </a:solidFill>
                <a:effectLst/>
                <a:uLnTx/>
                <a:uFillTx/>
                <a:latin typeface="Century Gothic" panose="020B0502020202020204"/>
                <a:ea typeface="+mj-ea"/>
                <a:cs typeface="+mj-cs"/>
              </a:rPr>
              <a:t>3. Ecumenical and Interreligious Dialogue</a:t>
            </a: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400" b="0" i="0" u="none" strike="noStrike" kern="1200" cap="none" spc="0" normalizeH="0" baseline="0" noProof="0" dirty="0">
                <a:ln>
                  <a:noFill/>
                </a:ln>
                <a:solidFill>
                  <a:prstClr val="white"/>
                </a:solidFill>
                <a:effectLst/>
                <a:uLnTx/>
                <a:uFillTx/>
                <a:latin typeface="Century Gothic" panose="020B0502020202020204"/>
                <a:ea typeface="+mj-ea"/>
                <a:cs typeface="+mj-cs"/>
              </a:rPr>
              <a:t>Listening before defending</a:t>
            </a: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400" b="0" i="0" u="none" strike="noStrike" kern="1200" cap="none" spc="0" normalizeH="0" baseline="0" noProof="0" dirty="0">
                <a:ln>
                  <a:noFill/>
                </a:ln>
                <a:solidFill>
                  <a:prstClr val="white"/>
                </a:solidFill>
                <a:effectLst/>
                <a:uLnTx/>
                <a:uFillTx/>
                <a:latin typeface="Century Gothic" panose="020B0502020202020204"/>
                <a:ea typeface="+mj-ea"/>
                <a:cs typeface="+mj-cs"/>
              </a:rPr>
              <a:t>Shared service projects</a:t>
            </a:r>
          </a:p>
          <a:p>
            <a:pPr marL="0" marR="0" lvl="0" indent="0" algn="l" defTabSz="457200" rtl="0" eaLnBrk="1" fontAlgn="auto" latinLnBrk="0" hangingPunct="1">
              <a:lnSpc>
                <a:spcPct val="100000"/>
              </a:lnSpc>
              <a:spcBef>
                <a:spcPts val="1000"/>
              </a:spcBef>
              <a:spcAft>
                <a:spcPts val="0"/>
              </a:spcAft>
              <a:buClr>
                <a:srgbClr val="1E5155">
                  <a:lumMod val="40000"/>
                  <a:lumOff val="60000"/>
                </a:srgbClr>
              </a:buClr>
              <a:buSzPct val="80000"/>
              <a:buNone/>
              <a:tabLst/>
              <a:defRPr/>
            </a:pPr>
            <a:endParaRPr kumimoji="0" lang="en-US" sz="11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0" marR="0" lvl="0" indent="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None/>
              <a:tabLst/>
              <a:defRPr/>
            </a:pPr>
            <a:r>
              <a:rPr kumimoji="0" lang="en-US" sz="3400" b="1" i="0" u="none" strike="noStrike" kern="1200" cap="none" spc="0" normalizeH="0" baseline="0" noProof="0" dirty="0">
                <a:ln>
                  <a:noFill/>
                </a:ln>
                <a:solidFill>
                  <a:prstClr val="white"/>
                </a:solidFill>
                <a:effectLst/>
                <a:uLnTx/>
                <a:uFillTx/>
                <a:latin typeface="Century Gothic" panose="020B0502020202020204"/>
                <a:ea typeface="+mj-ea"/>
                <a:cs typeface="+mj-cs"/>
              </a:rPr>
              <a:t>4. Engaging Civic Society</a:t>
            </a: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400" b="0" i="0" u="none" strike="noStrike" kern="1200" cap="none" spc="0" normalizeH="0" baseline="0" noProof="0" dirty="0">
                <a:ln>
                  <a:noFill/>
                </a:ln>
                <a:solidFill>
                  <a:prstClr val="white"/>
                </a:solidFill>
                <a:effectLst/>
                <a:uLnTx/>
                <a:uFillTx/>
                <a:latin typeface="Century Gothic" panose="020B0502020202020204"/>
                <a:ea typeface="+mj-ea"/>
                <a:cs typeface="+mj-cs"/>
              </a:rPr>
              <a:t>Forums on social issues: ecological crisis, systemic corruption, etc.</a:t>
            </a:r>
          </a:p>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3400" b="0" i="0" u="none" strike="noStrike" kern="1200" cap="none" spc="0" normalizeH="0" baseline="0" noProof="0" dirty="0">
                <a:ln>
                  <a:noFill/>
                </a:ln>
                <a:solidFill>
                  <a:prstClr val="white"/>
                </a:solidFill>
                <a:effectLst/>
                <a:uLnTx/>
                <a:uFillTx/>
                <a:latin typeface="Century Gothic" panose="020B0502020202020204"/>
                <a:ea typeface="+mj-ea"/>
                <a:cs typeface="+mj-cs"/>
              </a:rPr>
              <a:t>Collaboration without compromising identity</a:t>
            </a:r>
          </a:p>
          <a:p>
            <a:pPr marL="0" indent="0">
              <a:buNone/>
            </a:pPr>
            <a:endParaRPr lang="en-PH" dirty="0"/>
          </a:p>
        </p:txBody>
      </p:sp>
    </p:spTree>
    <p:extLst>
      <p:ext uri="{BB962C8B-B14F-4D97-AF65-F5344CB8AC3E}">
        <p14:creationId xmlns:p14="http://schemas.microsoft.com/office/powerpoint/2010/main" val="69590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fade">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Effect transition="in" filter="fade">
                                      <p:cBhvr>
                                        <p:cTn id="42" dur="500"/>
                                        <p:tgtEl>
                                          <p:spTgt spid="6">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fade">
                                      <p:cBhvr>
                                        <p:cTn id="47" dur="500"/>
                                        <p:tgtEl>
                                          <p:spTgt spid="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500"/>
                                        <p:tgtEl>
                                          <p:spTgt spid="6">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5" end="5"/>
                                            </p:txEl>
                                          </p:spTgt>
                                        </p:tgtEl>
                                        <p:attrNameLst>
                                          <p:attrName>style.visibility</p:attrName>
                                        </p:attrNameLst>
                                      </p:cBhvr>
                                      <p:to>
                                        <p:strVal val="visible"/>
                                      </p:to>
                                    </p:set>
                                    <p:animEffect transition="in" filter="fade">
                                      <p:cBhvr>
                                        <p:cTn id="57" dur="500"/>
                                        <p:tgtEl>
                                          <p:spTgt spid="6">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xEl>
                                              <p:pRg st="6" end="6"/>
                                            </p:txEl>
                                          </p:spTgt>
                                        </p:tgtEl>
                                        <p:attrNameLst>
                                          <p:attrName>style.visibility</p:attrName>
                                        </p:attrNameLst>
                                      </p:cBhvr>
                                      <p:to>
                                        <p:strVal val="visible"/>
                                      </p:to>
                                    </p:set>
                                    <p:animEffect transition="in" filter="fade">
                                      <p:cBhvr>
                                        <p:cTn id="6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125E-E90A-2BE7-5067-51744DB23769}"/>
              </a:ext>
            </a:extLst>
          </p:cNvPr>
          <p:cNvSpPr>
            <a:spLocks noGrp="1"/>
          </p:cNvSpPr>
          <p:nvPr>
            <p:ph type="title"/>
          </p:nvPr>
        </p:nvSpPr>
        <p:spPr>
          <a:xfrm>
            <a:off x="646111" y="452718"/>
            <a:ext cx="9404723" cy="426848"/>
          </a:xfrm>
        </p:spPr>
        <p:txBody>
          <a:bodyPr/>
          <a:lstStyle/>
          <a:p>
            <a:endParaRPr lang="en-PH" dirty="0"/>
          </a:p>
        </p:txBody>
      </p:sp>
      <p:sp>
        <p:nvSpPr>
          <p:cNvPr id="3" name="Content Placeholder 2">
            <a:extLst>
              <a:ext uri="{FF2B5EF4-FFF2-40B4-BE49-F238E27FC236}">
                <a16:creationId xmlns:a16="http://schemas.microsoft.com/office/drawing/2014/main" id="{B1F339FE-018D-EEE7-A2CE-ED3AC0989BF2}"/>
              </a:ext>
            </a:extLst>
          </p:cNvPr>
          <p:cNvSpPr>
            <a:spLocks noGrp="1"/>
          </p:cNvSpPr>
          <p:nvPr>
            <p:ph idx="1"/>
          </p:nvPr>
        </p:nvSpPr>
        <p:spPr>
          <a:xfrm>
            <a:off x="879566" y="1105989"/>
            <a:ext cx="9318171" cy="5142410"/>
          </a:xfrm>
        </p:spPr>
        <p:txBody>
          <a:bodyPr>
            <a:noAutofit/>
          </a:bodyPr>
          <a:lstStyle/>
          <a:p>
            <a:r>
              <a:rPr lang="en-US" sz="3200" dirty="0"/>
              <a:t>The Church that truly listens to the works of God does not hear silence, but rather hears a painful cry. The world, once called “very good,” now bears the wounds of human neglect: polluted waters, disappearing forests, and a suffering climate. </a:t>
            </a:r>
          </a:p>
          <a:p>
            <a:r>
              <a:rPr lang="en-US" sz="3200" dirty="0"/>
              <a:t>These are not merely environmental issues; they are spiritual signs that reveal a broken relationship between humanity and the rest of God’s creation.</a:t>
            </a:r>
          </a:p>
        </p:txBody>
      </p:sp>
    </p:spTree>
    <p:extLst>
      <p:ext uri="{BB962C8B-B14F-4D97-AF65-F5344CB8AC3E}">
        <p14:creationId xmlns:p14="http://schemas.microsoft.com/office/powerpoint/2010/main" val="113065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C78FA-8CB9-DC15-FAD8-1BAEE0213608}"/>
              </a:ext>
            </a:extLst>
          </p:cNvPr>
          <p:cNvSpPr>
            <a:spLocks noGrp="1"/>
          </p:cNvSpPr>
          <p:nvPr>
            <p:ph type="title"/>
          </p:nvPr>
        </p:nvSpPr>
        <p:spPr>
          <a:xfrm>
            <a:off x="646111" y="452718"/>
            <a:ext cx="9404723" cy="635853"/>
          </a:xfrm>
        </p:spPr>
        <p:txBody>
          <a:bodyPr/>
          <a:lstStyle/>
          <a:p>
            <a:endParaRPr lang="en-PH" dirty="0"/>
          </a:p>
        </p:txBody>
      </p:sp>
      <p:sp>
        <p:nvSpPr>
          <p:cNvPr id="3" name="Content Placeholder 2">
            <a:extLst>
              <a:ext uri="{FF2B5EF4-FFF2-40B4-BE49-F238E27FC236}">
                <a16:creationId xmlns:a16="http://schemas.microsoft.com/office/drawing/2014/main" id="{47951E12-2299-46F2-B84A-442AE2C4D86F}"/>
              </a:ext>
            </a:extLst>
          </p:cNvPr>
          <p:cNvSpPr>
            <a:spLocks noGrp="1"/>
          </p:cNvSpPr>
          <p:nvPr>
            <p:ph idx="1"/>
          </p:nvPr>
        </p:nvSpPr>
        <p:spPr>
          <a:xfrm>
            <a:off x="818606" y="1471750"/>
            <a:ext cx="10014857" cy="4776650"/>
          </a:xfrm>
        </p:spPr>
        <p:txBody>
          <a:bodyPr>
            <a:normAutofit/>
          </a:bodyPr>
          <a:lstStyle/>
          <a:p>
            <a:r>
              <a:rPr lang="en-US" sz="5400" dirty="0"/>
              <a:t>Listening means recognizing that </a:t>
            </a:r>
            <a:r>
              <a:rPr lang="en-US" sz="5400" b="1" dirty="0"/>
              <a:t>care and stewardship </a:t>
            </a:r>
            <a:r>
              <a:rPr lang="en-US" sz="5400" dirty="0"/>
              <a:t>are not optional but an essential part of the Christian faith. </a:t>
            </a:r>
          </a:p>
          <a:p>
            <a:endParaRPr lang="en-PH" dirty="0"/>
          </a:p>
        </p:txBody>
      </p:sp>
    </p:spTree>
    <p:extLst>
      <p:ext uri="{BB962C8B-B14F-4D97-AF65-F5344CB8AC3E}">
        <p14:creationId xmlns:p14="http://schemas.microsoft.com/office/powerpoint/2010/main" val="1610473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2334-FFCC-9B21-2FE5-77CE533FA489}"/>
              </a:ext>
            </a:extLst>
          </p:cNvPr>
          <p:cNvSpPr>
            <a:spLocks noGrp="1"/>
          </p:cNvSpPr>
          <p:nvPr>
            <p:ph type="title"/>
          </p:nvPr>
        </p:nvSpPr>
        <p:spPr>
          <a:xfrm>
            <a:off x="646111" y="452717"/>
            <a:ext cx="10074140" cy="2090186"/>
          </a:xfrm>
        </p:spPr>
        <p:txBody>
          <a:bodyPr>
            <a:normAutofit fontScale="90000"/>
          </a:bodyPr>
          <a:lstStyle/>
          <a:p>
            <a:pPr algn="ctr"/>
            <a:r>
              <a:rPr lang="en-US" dirty="0"/>
              <a:t>Conclusion:</a:t>
            </a:r>
            <a:br>
              <a:rPr lang="en-US" b="1" dirty="0"/>
            </a:br>
            <a:r>
              <a:rPr lang="en-US" sz="4800" b="1" dirty="0"/>
              <a:t>Developing a Culture of Listening</a:t>
            </a:r>
            <a:br>
              <a:rPr lang="en-US" sz="4800" dirty="0"/>
            </a:br>
            <a:r>
              <a:rPr lang="en-US" sz="2800" dirty="0"/>
              <a:t>(Archbishop Alberto Uy, </a:t>
            </a:r>
            <a:r>
              <a:rPr lang="en-US" sz="2800" i="1" dirty="0"/>
              <a:t>Meeting of the Coordinating Council on Synodal Transformation and Secretariat</a:t>
            </a:r>
            <a:r>
              <a:rPr lang="en-US" sz="2800" dirty="0"/>
              <a:t>)</a:t>
            </a:r>
            <a:endParaRPr lang="en-PH" sz="2800" dirty="0"/>
          </a:p>
        </p:txBody>
      </p:sp>
      <p:sp>
        <p:nvSpPr>
          <p:cNvPr id="3" name="Content Placeholder 2">
            <a:extLst>
              <a:ext uri="{FF2B5EF4-FFF2-40B4-BE49-F238E27FC236}">
                <a16:creationId xmlns:a16="http://schemas.microsoft.com/office/drawing/2014/main" id="{D2A87D76-72DF-09A5-817D-1C177DD71E40}"/>
              </a:ext>
            </a:extLst>
          </p:cNvPr>
          <p:cNvSpPr>
            <a:spLocks noGrp="1"/>
          </p:cNvSpPr>
          <p:nvPr>
            <p:ph idx="1"/>
          </p:nvPr>
        </p:nvSpPr>
        <p:spPr>
          <a:xfrm>
            <a:off x="646110" y="3143794"/>
            <a:ext cx="10849203" cy="3104605"/>
          </a:xfrm>
        </p:spPr>
        <p:txBody>
          <a:bodyPr>
            <a:normAutofit/>
          </a:bodyPr>
          <a:lstStyle/>
          <a:p>
            <a:r>
              <a:rPr lang="en-US" sz="3700" dirty="0"/>
              <a:t>1. Make listening a </a:t>
            </a:r>
            <a:r>
              <a:rPr lang="en-US" sz="3700" b="1" dirty="0"/>
              <a:t>SPIRITUAL HABIT</a:t>
            </a:r>
          </a:p>
          <a:p>
            <a:r>
              <a:rPr lang="en-US" sz="3700" dirty="0"/>
              <a:t>2. Make listening a </a:t>
            </a:r>
            <a:r>
              <a:rPr lang="en-US" sz="3700" b="1" dirty="0"/>
              <a:t>PASTORAL ATTITUDE</a:t>
            </a:r>
          </a:p>
          <a:p>
            <a:r>
              <a:rPr lang="en-US" sz="3700" dirty="0"/>
              <a:t>3. Make listening an </a:t>
            </a:r>
            <a:r>
              <a:rPr lang="en-US" sz="3700" b="1" dirty="0"/>
              <a:t>ECCLESIAL STRUCTURE</a:t>
            </a:r>
            <a:endParaRPr lang="en-PH" sz="3700" b="1" dirty="0"/>
          </a:p>
        </p:txBody>
      </p:sp>
    </p:spTree>
    <p:extLst>
      <p:ext uri="{BB962C8B-B14F-4D97-AF65-F5344CB8AC3E}">
        <p14:creationId xmlns:p14="http://schemas.microsoft.com/office/powerpoint/2010/main" val="379632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121B48-D518-CF3D-DD6B-BDD28A2B572E}"/>
              </a:ext>
            </a:extLst>
          </p:cNvPr>
          <p:cNvSpPr>
            <a:spLocks noGrp="1"/>
          </p:cNvSpPr>
          <p:nvPr>
            <p:ph type="title"/>
          </p:nvPr>
        </p:nvSpPr>
        <p:spPr>
          <a:xfrm>
            <a:off x="646111" y="165464"/>
            <a:ext cx="9404723" cy="304799"/>
          </a:xfrm>
        </p:spPr>
        <p:txBody>
          <a:bodyPr/>
          <a:lstStyle/>
          <a:p>
            <a:endParaRPr lang="en-PH" dirty="0"/>
          </a:p>
        </p:txBody>
      </p:sp>
      <p:sp>
        <p:nvSpPr>
          <p:cNvPr id="3" name="Content Placeholder 2">
            <a:extLst>
              <a:ext uri="{FF2B5EF4-FFF2-40B4-BE49-F238E27FC236}">
                <a16:creationId xmlns:a16="http://schemas.microsoft.com/office/drawing/2014/main" id="{83D489F0-9175-803D-E9E4-268864110FF9}"/>
              </a:ext>
            </a:extLst>
          </p:cNvPr>
          <p:cNvSpPr>
            <a:spLocks noGrp="1"/>
          </p:cNvSpPr>
          <p:nvPr>
            <p:ph sz="half" idx="1"/>
          </p:nvPr>
        </p:nvSpPr>
        <p:spPr>
          <a:xfrm>
            <a:off x="731519" y="714103"/>
            <a:ext cx="5895703" cy="5542235"/>
          </a:xfrm>
        </p:spPr>
        <p:txBody>
          <a:bodyPr>
            <a:noAutofit/>
          </a:bodyPr>
          <a:lstStyle/>
          <a:p>
            <a:pPr marL="0" indent="0">
              <a:buNone/>
            </a:pPr>
            <a:r>
              <a:rPr lang="en-US" sz="3000" dirty="0"/>
              <a:t>“The willingness to listen is the first way we demonstrate our desire to enter into relationship with someone…In order to foster this inner openness to listening, we must </a:t>
            </a:r>
            <a:r>
              <a:rPr lang="en-US" sz="4400" b="1" dirty="0"/>
              <a:t>allow God to teach us how to listen </a:t>
            </a:r>
            <a:r>
              <a:rPr lang="en-US" sz="4400" b="1" i="1" dirty="0"/>
              <a:t>as he does</a:t>
            </a:r>
            <a:r>
              <a:rPr lang="en-US" sz="3000" dirty="0"/>
              <a:t>.” </a:t>
            </a:r>
          </a:p>
          <a:p>
            <a:pPr marL="0" indent="0">
              <a:buNone/>
            </a:pPr>
            <a:endParaRPr lang="en-US" sz="1400" dirty="0"/>
          </a:p>
          <a:p>
            <a:pPr marL="0" indent="0">
              <a:buNone/>
            </a:pPr>
            <a:r>
              <a:rPr lang="en-US" sz="2400" dirty="0"/>
              <a:t>Pope Leo XIV, Message for Lent 2026, Listening &amp; Fasting</a:t>
            </a:r>
            <a:endParaRPr lang="en-PH" sz="2400" dirty="0"/>
          </a:p>
        </p:txBody>
      </p:sp>
      <p:pic>
        <p:nvPicPr>
          <p:cNvPr id="6" name="Content Placeholder 5">
            <a:extLst>
              <a:ext uri="{FF2B5EF4-FFF2-40B4-BE49-F238E27FC236}">
                <a16:creationId xmlns:a16="http://schemas.microsoft.com/office/drawing/2014/main" id="{D4991504-DC0E-8567-EFAF-A83FBFD55BED}"/>
              </a:ext>
            </a:extLst>
          </p:cNvPr>
          <p:cNvPicPr>
            <a:picLocks noGrp="1" noChangeAspect="1"/>
          </p:cNvPicPr>
          <p:nvPr>
            <p:ph sz="half" idx="2"/>
          </p:nvPr>
        </p:nvPicPr>
        <p:blipFill>
          <a:blip r:embed="rId2"/>
          <a:stretch>
            <a:fillRect/>
          </a:stretch>
        </p:blipFill>
        <p:spPr>
          <a:xfrm>
            <a:off x="7254242" y="859861"/>
            <a:ext cx="3875313" cy="5076545"/>
          </a:xfrm>
          <a:prstGeom prst="rect">
            <a:avLst/>
          </a:prstGeom>
        </p:spPr>
      </p:pic>
    </p:spTree>
    <p:extLst>
      <p:ext uri="{BB962C8B-B14F-4D97-AF65-F5344CB8AC3E}">
        <p14:creationId xmlns:p14="http://schemas.microsoft.com/office/powerpoint/2010/main" val="1711803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756FBE-5D90-8333-1970-2D6FA4F7B2D2}"/>
              </a:ext>
            </a:extLst>
          </p:cNvPr>
          <p:cNvSpPr>
            <a:spLocks noGrp="1"/>
          </p:cNvSpPr>
          <p:nvPr>
            <p:ph type="title"/>
          </p:nvPr>
        </p:nvSpPr>
        <p:spPr>
          <a:xfrm>
            <a:off x="646111" y="409302"/>
            <a:ext cx="9404723" cy="1018903"/>
          </a:xfrm>
        </p:spPr>
        <p:txBody>
          <a:bodyPr>
            <a:normAutofit fontScale="90000"/>
          </a:bodyPr>
          <a:lstStyle/>
          <a:p>
            <a:br>
              <a:rPr lang="en-US" sz="3400" b="1" dirty="0"/>
            </a:br>
            <a:endParaRPr lang="en-PH" sz="3400" b="1" dirty="0"/>
          </a:p>
        </p:txBody>
      </p:sp>
      <p:sp>
        <p:nvSpPr>
          <p:cNvPr id="3" name="Content Placeholder 2">
            <a:extLst>
              <a:ext uri="{FF2B5EF4-FFF2-40B4-BE49-F238E27FC236}">
                <a16:creationId xmlns:a16="http://schemas.microsoft.com/office/drawing/2014/main" id="{B386556E-5957-BEFF-542E-1273CCE626C4}"/>
              </a:ext>
            </a:extLst>
          </p:cNvPr>
          <p:cNvSpPr>
            <a:spLocks noGrp="1"/>
          </p:cNvSpPr>
          <p:nvPr>
            <p:ph sz="half" idx="1"/>
          </p:nvPr>
        </p:nvSpPr>
        <p:spPr>
          <a:xfrm>
            <a:off x="646111" y="409302"/>
            <a:ext cx="6651672" cy="5847037"/>
          </a:xfrm>
        </p:spPr>
        <p:txBody>
          <a:bodyPr>
            <a:noAutofit/>
          </a:bodyPr>
          <a:lstStyle/>
          <a:p>
            <a:pPr marL="0" indent="0">
              <a:buNone/>
            </a:pPr>
            <a:r>
              <a:rPr lang="en-US" sz="4000" b="1" dirty="0"/>
              <a:t>“Let it be done to me according to your word.”</a:t>
            </a:r>
            <a:r>
              <a:rPr lang="en-US" sz="4000" dirty="0"/>
              <a:t> Luke 1:38</a:t>
            </a:r>
          </a:p>
          <a:p>
            <a:pPr marL="0" indent="0">
              <a:buNone/>
            </a:pPr>
            <a:r>
              <a:rPr lang="en-US" sz="2800" dirty="0"/>
              <a:t>Among all disciples, Mary stands as the supreme model of listening. Her response at the Annunciation reveals the deepest meaning of biblical listening: openness, trust, surrender, and obedience. </a:t>
            </a:r>
          </a:p>
          <a:p>
            <a:pPr marL="0" indent="0">
              <a:buNone/>
            </a:pPr>
            <a:r>
              <a:rPr lang="en-US" sz="2800" dirty="0"/>
              <a:t>In Mary, listening becomes fruitful; the Word she hears becomes flesh within her.</a:t>
            </a:r>
            <a:endParaRPr lang="en-PH" sz="2800" dirty="0"/>
          </a:p>
        </p:txBody>
      </p:sp>
      <p:pic>
        <p:nvPicPr>
          <p:cNvPr id="8" name="Content Placeholder 7">
            <a:extLst>
              <a:ext uri="{FF2B5EF4-FFF2-40B4-BE49-F238E27FC236}">
                <a16:creationId xmlns:a16="http://schemas.microsoft.com/office/drawing/2014/main" id="{D04D3627-ED10-68F6-E098-C3CA29C8EADE}"/>
              </a:ext>
            </a:extLst>
          </p:cNvPr>
          <p:cNvPicPr>
            <a:picLocks noGrp="1" noChangeAspect="1"/>
          </p:cNvPicPr>
          <p:nvPr>
            <p:ph sz="half" idx="2"/>
          </p:nvPr>
        </p:nvPicPr>
        <p:blipFill>
          <a:blip r:embed="rId2"/>
          <a:stretch>
            <a:fillRect/>
          </a:stretch>
        </p:blipFill>
        <p:spPr>
          <a:xfrm>
            <a:off x="7671594" y="735828"/>
            <a:ext cx="3510212" cy="5193983"/>
          </a:xfrm>
          <a:prstGeom prst="rect">
            <a:avLst/>
          </a:prstGeom>
        </p:spPr>
      </p:pic>
    </p:spTree>
    <p:extLst>
      <p:ext uri="{BB962C8B-B14F-4D97-AF65-F5344CB8AC3E}">
        <p14:creationId xmlns:p14="http://schemas.microsoft.com/office/powerpoint/2010/main" val="3278904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3624DF-81D5-EEDF-F39D-3DA318C69832}"/>
              </a:ext>
            </a:extLst>
          </p:cNvPr>
          <p:cNvSpPr>
            <a:spLocks noGrp="1"/>
          </p:cNvSpPr>
          <p:nvPr>
            <p:ph type="title"/>
          </p:nvPr>
        </p:nvSpPr>
        <p:spPr/>
        <p:txBody>
          <a:bodyPr/>
          <a:lstStyle/>
          <a:p>
            <a:pPr algn="ctr"/>
            <a:r>
              <a:rPr lang="en-PH" sz="4400" b="1" dirty="0"/>
              <a:t>Questions for Reflection:</a:t>
            </a:r>
          </a:p>
        </p:txBody>
      </p:sp>
      <p:sp>
        <p:nvSpPr>
          <p:cNvPr id="3" name="Content Placeholder 2">
            <a:extLst>
              <a:ext uri="{FF2B5EF4-FFF2-40B4-BE49-F238E27FC236}">
                <a16:creationId xmlns:a16="http://schemas.microsoft.com/office/drawing/2014/main" id="{2A7EC64B-16A3-FBF2-D1A3-FB524E181F87}"/>
              </a:ext>
            </a:extLst>
          </p:cNvPr>
          <p:cNvSpPr>
            <a:spLocks noGrp="1"/>
          </p:cNvSpPr>
          <p:nvPr>
            <p:ph idx="1"/>
          </p:nvPr>
        </p:nvSpPr>
        <p:spPr>
          <a:xfrm>
            <a:off x="818606" y="1637212"/>
            <a:ext cx="9945188" cy="4611188"/>
          </a:xfrm>
        </p:spPr>
        <p:txBody>
          <a:bodyPr>
            <a:normAutofit/>
          </a:bodyPr>
          <a:lstStyle/>
          <a:p>
            <a:r>
              <a:rPr lang="en-US" sz="4400" dirty="0"/>
              <a:t>1.	When do I hear the voice of God in my life?</a:t>
            </a:r>
          </a:p>
          <a:p>
            <a:r>
              <a:rPr lang="en-US" sz="4400" dirty="0"/>
              <a:t>2.	Is our parish/community a listening Church? Why or why not?</a:t>
            </a:r>
          </a:p>
          <a:p>
            <a:r>
              <a:rPr lang="en-US" sz="4400" dirty="0"/>
              <a:t>3.	Who are the people we have not listened to?</a:t>
            </a:r>
          </a:p>
          <a:p>
            <a:endParaRPr lang="en-PH" dirty="0"/>
          </a:p>
        </p:txBody>
      </p:sp>
    </p:spTree>
    <p:extLst>
      <p:ext uri="{BB962C8B-B14F-4D97-AF65-F5344CB8AC3E}">
        <p14:creationId xmlns:p14="http://schemas.microsoft.com/office/powerpoint/2010/main" val="15276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4250E-79F5-69C7-7196-F68F7D3AC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0CAF4-3E80-91A9-C8A7-55525F2D2FD7}"/>
              </a:ext>
            </a:extLst>
          </p:cNvPr>
          <p:cNvSpPr>
            <a:spLocks noGrp="1"/>
          </p:cNvSpPr>
          <p:nvPr>
            <p:ph type="title"/>
          </p:nvPr>
        </p:nvSpPr>
        <p:spPr>
          <a:xfrm>
            <a:off x="627017" y="539931"/>
            <a:ext cx="11277600" cy="984069"/>
          </a:xfrm>
        </p:spPr>
        <p:txBody>
          <a:bodyPr>
            <a:noAutofit/>
          </a:bodyPr>
          <a:lstStyle/>
          <a:p>
            <a:pPr algn="ctr"/>
            <a:r>
              <a:rPr lang="en-US" sz="3600" b="1" dirty="0"/>
              <a:t>A LISTENING CHURCH: </a:t>
            </a:r>
            <a:br>
              <a:rPr lang="en-US" sz="3600" b="1" dirty="0"/>
            </a:br>
            <a:r>
              <a:rPr lang="en-US" sz="3600" b="1" i="1" dirty="0"/>
              <a:t>Hearing God’s Voice and the Cries of His People</a:t>
            </a:r>
            <a:endParaRPr lang="en-PH" sz="3600" b="1" i="1" dirty="0"/>
          </a:p>
        </p:txBody>
      </p:sp>
      <p:sp>
        <p:nvSpPr>
          <p:cNvPr id="3" name="Content Placeholder 2">
            <a:extLst>
              <a:ext uri="{FF2B5EF4-FFF2-40B4-BE49-F238E27FC236}">
                <a16:creationId xmlns:a16="http://schemas.microsoft.com/office/drawing/2014/main" id="{95102477-96F8-A49D-9EE3-C098412042DE}"/>
              </a:ext>
            </a:extLst>
          </p:cNvPr>
          <p:cNvSpPr>
            <a:spLocks noGrp="1"/>
          </p:cNvSpPr>
          <p:nvPr>
            <p:ph idx="1"/>
          </p:nvPr>
        </p:nvSpPr>
        <p:spPr>
          <a:xfrm>
            <a:off x="853440" y="2063931"/>
            <a:ext cx="10711543" cy="4493622"/>
          </a:xfrm>
        </p:spPr>
        <p:txBody>
          <a:bodyPr>
            <a:normAutofit/>
          </a:bodyPr>
          <a:lstStyle/>
          <a:p>
            <a:pPr marL="0" indent="0">
              <a:buNone/>
            </a:pPr>
            <a:r>
              <a:rPr lang="en-US" sz="3600" b="1" dirty="0"/>
              <a:t>Introduction</a:t>
            </a:r>
            <a:endParaRPr lang="en-US" sz="3600" b="1" i="1" dirty="0"/>
          </a:p>
          <a:p>
            <a:pPr marL="571500" indent="-571500">
              <a:buAutoNum type="romanUcPeriod"/>
            </a:pPr>
            <a:r>
              <a:rPr lang="en-US" sz="3600" b="1" dirty="0"/>
              <a:t>The Gift of Listening in the Bible</a:t>
            </a:r>
            <a:endParaRPr lang="en-US" sz="3600" i="1" dirty="0"/>
          </a:p>
          <a:p>
            <a:pPr marL="571500" indent="-571500">
              <a:buAutoNum type="romanUcPeriod"/>
            </a:pPr>
            <a:r>
              <a:rPr lang="en-US" sz="3600" b="1" dirty="0"/>
              <a:t>Listening in the Teaching of the Church</a:t>
            </a:r>
            <a:endParaRPr lang="en-US" sz="3600" i="1" dirty="0"/>
          </a:p>
          <a:p>
            <a:pPr marL="571500" indent="-571500">
              <a:buAutoNum type="romanUcPeriod"/>
            </a:pPr>
            <a:r>
              <a:rPr lang="en-PH" sz="3600" b="1" dirty="0"/>
              <a:t>Practical Applications: </a:t>
            </a:r>
            <a:r>
              <a:rPr lang="en-PH" sz="3600" b="1" i="1" dirty="0"/>
              <a:t>Creating Spaces for Listening</a:t>
            </a:r>
          </a:p>
          <a:p>
            <a:pPr marL="0" indent="0">
              <a:buNone/>
            </a:pPr>
            <a:r>
              <a:rPr lang="en-PH" sz="3600" b="1" dirty="0"/>
              <a:t>Conclusion</a:t>
            </a:r>
          </a:p>
        </p:txBody>
      </p:sp>
    </p:spTree>
    <p:extLst>
      <p:ext uri="{BB962C8B-B14F-4D97-AF65-F5344CB8AC3E}">
        <p14:creationId xmlns:p14="http://schemas.microsoft.com/office/powerpoint/2010/main" val="219672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7301</TotalTime>
  <Words>1537</Words>
  <Application>Microsoft Office PowerPoint</Application>
  <PresentationFormat>Widescreen</PresentationFormat>
  <Paragraphs>109</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Century Gothic</vt:lpstr>
      <vt:lpstr>Wingdings 3</vt:lpstr>
      <vt:lpstr>Ion</vt:lpstr>
      <vt:lpstr>A LISTENING CHURCH:  Hearing God’s Voice and the Cries of His People</vt:lpstr>
      <vt:lpstr>A LISTENING CHURCH:  Hearing God’s Voice and the Cries of His People</vt:lpstr>
      <vt:lpstr>Introduction </vt:lpstr>
      <vt:lpstr>PowerPoint Presentation</vt:lpstr>
      <vt:lpstr>PowerPoint Presentation</vt:lpstr>
      <vt:lpstr>PowerPoint Presentation</vt:lpstr>
      <vt:lpstr>I. The Gift of Listening  in the Bible</vt:lpstr>
      <vt:lpstr>PowerPoint Presentation</vt:lpstr>
      <vt:lpstr>PowerPoint Presentation</vt:lpstr>
      <vt:lpstr>PowerPoint Presentation</vt:lpstr>
      <vt:lpstr>PowerPoint Presentation</vt:lpstr>
      <vt:lpstr>PowerPoint Presentation</vt:lpstr>
      <vt:lpstr>PowerPoint Presentation</vt:lpstr>
      <vt:lpstr>II. Listening in the Teachings of the Church</vt:lpstr>
      <vt:lpstr>PowerPoint Presentation</vt:lpstr>
      <vt:lpstr>PowerPoint Presentation</vt:lpstr>
      <vt:lpstr>PowerPoint Presentation</vt:lpstr>
      <vt:lpstr>III. Practical Applications:  Creating Spaces for Listening</vt:lpstr>
      <vt:lpstr>PowerPoint Presentation</vt:lpstr>
      <vt:lpstr>a. In Parishes  </vt:lpstr>
      <vt:lpstr>PowerPoint Presentation</vt:lpstr>
      <vt:lpstr>PowerPoint Presentation</vt:lpstr>
      <vt:lpstr>b. In Catholic Schools </vt:lpstr>
      <vt:lpstr>c. In the Family &amp; Wider Community </vt:lpstr>
      <vt:lpstr>PowerPoint Presentation</vt:lpstr>
      <vt:lpstr>PowerPoint Presentation</vt:lpstr>
      <vt:lpstr>Conclusion: Developing a Culture of Listening (Archbishop Alberto Uy, Meeting of the Coordinating Council on Synodal Transformation and Secretariat)</vt:lpstr>
      <vt:lpstr>PowerPoint Presentation</vt:lpstr>
      <vt:lpstr> </vt:lpstr>
      <vt:lpstr>Questions for Reflection:</vt:lpstr>
      <vt:lpstr>A LISTENING CHURCH:  Hearing God’s Voice and the Cries of His People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Abel Villarojo</dc:creator>
  <cp:lastModifiedBy>Abel Villarojo</cp:lastModifiedBy>
  <cp:revision>10</cp:revision>
  <dcterms:created xsi:type="dcterms:W3CDTF">2026-05-02T02:17:28Z</dcterms:created>
  <dcterms:modified xsi:type="dcterms:W3CDTF">2026-06-14T04:49:32Z</dcterms:modified>
</cp:coreProperties>
</file>