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95" r:id="rId3"/>
    <p:sldId id="296" r:id="rId4"/>
    <p:sldId id="298" r:id="rId5"/>
    <p:sldId id="317" r:id="rId6"/>
    <p:sldId id="299" r:id="rId7"/>
    <p:sldId id="300" r:id="rId8"/>
    <p:sldId id="301" r:id="rId9"/>
    <p:sldId id="318" r:id="rId10"/>
    <p:sldId id="302" r:id="rId11"/>
    <p:sldId id="303" r:id="rId12"/>
    <p:sldId id="304" r:id="rId13"/>
    <p:sldId id="305" r:id="rId14"/>
    <p:sldId id="306" r:id="rId15"/>
    <p:sldId id="307" r:id="rId16"/>
    <p:sldId id="324" r:id="rId17"/>
    <p:sldId id="308" r:id="rId18"/>
    <p:sldId id="309" r:id="rId19"/>
    <p:sldId id="310" r:id="rId20"/>
    <p:sldId id="311" r:id="rId21"/>
    <p:sldId id="312" r:id="rId22"/>
    <p:sldId id="313" r:id="rId23"/>
    <p:sldId id="314" r:id="rId24"/>
    <p:sldId id="315" r:id="rId25"/>
    <p:sldId id="316" r:id="rId26"/>
  </p:sldIdLst>
  <p:sldSz cx="18288000" cy="10287000"/>
  <p:notesSz cx="6858000" cy="9144000"/>
  <p:embeddedFontLst>
    <p:embeddedFont>
      <p:font typeface="Bookman Old Style" panose="02050604050505020204" pitchFamily="18" charset="0"/>
      <p:regular r:id="rId27"/>
      <p:bold r:id="rId28"/>
      <p:italic r:id="rId29"/>
      <p:boldItalic r:id="rId30"/>
    </p:embeddedFont>
    <p:embeddedFont>
      <p:font typeface="Lato Bold Italics" panose="020B0604020202020204" charset="0"/>
      <p:regular r:id="rId31"/>
      <p:bold r:id="rId32"/>
      <p:italic r:id="rId33"/>
      <p:boldItalic r:id="rId34"/>
    </p:embeddedFont>
    <p:embeddedFont>
      <p:font typeface="Lato Heavy" panose="020B0604020202020204" charset="0"/>
      <p:regular r:id="rId35"/>
      <p:bold r:id="rId36"/>
      <p:italic r:id="rId37"/>
      <p:boldItalic r:id="rId38"/>
    </p:embeddedFont>
    <p:embeddedFont>
      <p:font typeface="Lato Italics" panose="020B0604020202020204" charset="0"/>
      <p:regular r:id="rId39"/>
      <p:italic r:id="rId40"/>
    </p:embeddedFont>
    <p:embeddedFont>
      <p:font typeface="TAN Nimbus"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4" autoAdjust="0"/>
    <p:restoredTop sz="94508" autoAdjust="0"/>
  </p:normalViewPr>
  <p:slideViewPr>
    <p:cSldViewPr>
      <p:cViewPr varScale="1">
        <p:scale>
          <a:sx n="35" d="100"/>
          <a:sy n="35" d="100"/>
        </p:scale>
        <p:origin x="16"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15.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87084" y="-2014210"/>
            <a:ext cx="18261670" cy="13293391"/>
          </a:xfrm>
          <a:custGeom>
            <a:avLst/>
            <a:gdLst/>
            <a:ahLst/>
            <a:cxnLst/>
            <a:rect l="l" t="t" r="r" b="b"/>
            <a:pathLst>
              <a:path w="18261670" h="13293391">
                <a:moveTo>
                  <a:pt x="0" y="0"/>
                </a:moveTo>
                <a:lnTo>
                  <a:pt x="18261670" y="0"/>
                </a:lnTo>
                <a:lnTo>
                  <a:pt x="18261670"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Freeform 3"/>
          <p:cNvSpPr/>
          <p:nvPr/>
        </p:nvSpPr>
        <p:spPr>
          <a:xfrm>
            <a:off x="406773" y="1028700"/>
            <a:ext cx="6240082" cy="7800103"/>
          </a:xfrm>
          <a:custGeom>
            <a:avLst/>
            <a:gdLst/>
            <a:ahLst/>
            <a:cxnLst/>
            <a:rect l="l" t="t" r="r" b="b"/>
            <a:pathLst>
              <a:path w="6240082" h="7800103">
                <a:moveTo>
                  <a:pt x="0" y="0"/>
                </a:moveTo>
                <a:lnTo>
                  <a:pt x="6240082" y="0"/>
                </a:lnTo>
                <a:lnTo>
                  <a:pt x="6240082" y="7800103"/>
                </a:lnTo>
                <a:lnTo>
                  <a:pt x="0" y="7800103"/>
                </a:lnTo>
                <a:lnTo>
                  <a:pt x="0" y="0"/>
                </a:lnTo>
                <a:close/>
              </a:path>
            </a:pathLst>
          </a:custGeom>
          <a:blipFill>
            <a:blip r:embed="rId3"/>
            <a:stretch>
              <a:fillRect/>
            </a:stretch>
          </a:blipFill>
        </p:spPr>
        <p:txBody>
          <a:bodyPr/>
          <a:lstStyle/>
          <a:p>
            <a:endParaRPr lang="en-US"/>
          </a:p>
        </p:txBody>
      </p:sp>
      <p:grpSp>
        <p:nvGrpSpPr>
          <p:cNvPr id="4" name="Group 4"/>
          <p:cNvGrpSpPr/>
          <p:nvPr/>
        </p:nvGrpSpPr>
        <p:grpSpPr>
          <a:xfrm>
            <a:off x="14042329" y="288029"/>
            <a:ext cx="2347137" cy="1080004"/>
            <a:chOff x="0" y="0"/>
            <a:chExt cx="3129516" cy="1440006"/>
          </a:xfrm>
        </p:grpSpPr>
        <p:sp>
          <p:nvSpPr>
            <p:cNvPr id="5" name="Freeform 5"/>
            <p:cNvSpPr/>
            <p:nvPr/>
          </p:nvSpPr>
          <p:spPr>
            <a:xfrm>
              <a:off x="1223778" y="0"/>
              <a:ext cx="1905738" cy="1440006"/>
            </a:xfrm>
            <a:custGeom>
              <a:avLst/>
              <a:gdLst/>
              <a:ahLst/>
              <a:cxnLst/>
              <a:rect l="l" t="t" r="r" b="b"/>
              <a:pathLst>
                <a:path w="1905738" h="1440006">
                  <a:moveTo>
                    <a:pt x="0" y="0"/>
                  </a:moveTo>
                  <a:lnTo>
                    <a:pt x="1905738" y="0"/>
                  </a:lnTo>
                  <a:lnTo>
                    <a:pt x="1905738" y="1440006"/>
                  </a:lnTo>
                  <a:lnTo>
                    <a:pt x="0" y="1440006"/>
                  </a:lnTo>
                  <a:lnTo>
                    <a:pt x="0" y="0"/>
                  </a:lnTo>
                  <a:close/>
                </a:path>
              </a:pathLst>
            </a:custGeom>
            <a:blipFill>
              <a:blip r:embed="rId4"/>
              <a:stretch>
                <a:fillRect l="-60746" t="-3184" b="-3184"/>
              </a:stretch>
            </a:blipFill>
          </p:spPr>
          <p:txBody>
            <a:bodyPr/>
            <a:lstStyle/>
            <a:p>
              <a:endParaRPr lang="en-US"/>
            </a:p>
          </p:txBody>
        </p:sp>
        <p:sp>
          <p:nvSpPr>
            <p:cNvPr id="6" name="Freeform 6"/>
            <p:cNvSpPr/>
            <p:nvPr/>
          </p:nvSpPr>
          <p:spPr>
            <a:xfrm>
              <a:off x="0" y="0"/>
              <a:ext cx="1223778" cy="1440006"/>
            </a:xfrm>
            <a:custGeom>
              <a:avLst/>
              <a:gdLst/>
              <a:ahLst/>
              <a:cxnLst/>
              <a:rect l="l" t="t" r="r" b="b"/>
              <a:pathLst>
                <a:path w="1223778" h="1440006">
                  <a:moveTo>
                    <a:pt x="0" y="0"/>
                  </a:moveTo>
                  <a:lnTo>
                    <a:pt x="1223778" y="0"/>
                  </a:lnTo>
                  <a:lnTo>
                    <a:pt x="1223778" y="1440006"/>
                  </a:lnTo>
                  <a:lnTo>
                    <a:pt x="0" y="1440006"/>
                  </a:lnTo>
                  <a:lnTo>
                    <a:pt x="0" y="0"/>
                  </a:lnTo>
                  <a:close/>
                </a:path>
              </a:pathLst>
            </a:custGeom>
            <a:blipFill>
              <a:blip r:embed="rId4"/>
              <a:stretch>
                <a:fillRect t="-3184" r="-150324" b="-3184"/>
              </a:stretch>
            </a:blipFill>
          </p:spPr>
          <p:txBody>
            <a:bodyPr/>
            <a:lstStyle/>
            <a:p>
              <a:endParaRPr lang="en-US"/>
            </a:p>
          </p:txBody>
        </p:sp>
      </p:grpSp>
      <p:sp>
        <p:nvSpPr>
          <p:cNvPr id="7" name="Freeform 7"/>
          <p:cNvSpPr/>
          <p:nvPr/>
        </p:nvSpPr>
        <p:spPr>
          <a:xfrm>
            <a:off x="16493434" y="207889"/>
            <a:ext cx="1328350" cy="1035560"/>
          </a:xfrm>
          <a:custGeom>
            <a:avLst/>
            <a:gdLst/>
            <a:ahLst/>
            <a:cxnLst/>
            <a:rect l="l" t="t" r="r" b="b"/>
            <a:pathLst>
              <a:path w="1328350" h="1035560">
                <a:moveTo>
                  <a:pt x="0" y="0"/>
                </a:moveTo>
                <a:lnTo>
                  <a:pt x="1328351" y="0"/>
                </a:lnTo>
                <a:lnTo>
                  <a:pt x="1328351" y="1035560"/>
                </a:lnTo>
                <a:lnTo>
                  <a:pt x="0" y="1035560"/>
                </a:lnTo>
                <a:lnTo>
                  <a:pt x="0" y="0"/>
                </a:lnTo>
                <a:close/>
              </a:path>
            </a:pathLst>
          </a:custGeom>
          <a:blipFill>
            <a:blip r:embed="rId5"/>
            <a:stretch>
              <a:fillRect/>
            </a:stretch>
          </a:blipFill>
        </p:spPr>
        <p:txBody>
          <a:bodyPr/>
          <a:lstStyle/>
          <a:p>
            <a:endParaRPr lang="en-US"/>
          </a:p>
        </p:txBody>
      </p:sp>
      <p:sp>
        <p:nvSpPr>
          <p:cNvPr id="8" name="TextBox 8"/>
          <p:cNvSpPr txBox="1"/>
          <p:nvPr/>
        </p:nvSpPr>
        <p:spPr>
          <a:xfrm>
            <a:off x="5845416" y="7770332"/>
            <a:ext cx="11413884" cy="505186"/>
          </a:xfrm>
          <a:prstGeom prst="rect">
            <a:avLst/>
          </a:prstGeom>
        </p:spPr>
        <p:txBody>
          <a:bodyPr lIns="0" tIns="0" rIns="0" bIns="0" rtlCol="0" anchor="t">
            <a:spAutoFit/>
          </a:bodyPr>
          <a:lstStyle/>
          <a:p>
            <a:pPr algn="ctr">
              <a:lnSpc>
                <a:spcPts val="4180"/>
              </a:lnSpc>
              <a:spcBef>
                <a:spcPct val="0"/>
              </a:spcBef>
            </a:pPr>
            <a:r>
              <a:rPr lang="en-US" sz="2985" i="1">
                <a:solidFill>
                  <a:srgbClr val="2D426F"/>
                </a:solidFill>
                <a:latin typeface="Lato Italics"/>
                <a:ea typeface="Lato Italics"/>
                <a:cs typeface="Lato Italics"/>
                <a:sym typeface="Lato Italics"/>
              </a:rPr>
              <a:t>May 2, 2026 at Layko Center, 8:30am to 5:00pm</a:t>
            </a:r>
          </a:p>
        </p:txBody>
      </p:sp>
      <p:sp>
        <p:nvSpPr>
          <p:cNvPr id="9" name="TextBox 9"/>
          <p:cNvSpPr txBox="1"/>
          <p:nvPr/>
        </p:nvSpPr>
        <p:spPr>
          <a:xfrm>
            <a:off x="5987365" y="3100541"/>
            <a:ext cx="11698675" cy="3742146"/>
          </a:xfrm>
          <a:prstGeom prst="rect">
            <a:avLst/>
          </a:prstGeom>
        </p:spPr>
        <p:txBody>
          <a:bodyPr lIns="0" tIns="0" rIns="0" bIns="0" rtlCol="0" anchor="t">
            <a:spAutoFit/>
          </a:bodyPr>
          <a:lstStyle/>
          <a:p>
            <a:pPr algn="ctr">
              <a:lnSpc>
                <a:spcPts val="9834"/>
              </a:lnSpc>
            </a:pPr>
            <a:r>
              <a:rPr lang="en-US" sz="8940">
                <a:gradFill>
                  <a:gsLst>
                    <a:gs pos="0">
                      <a:srgbClr val="226214">
                        <a:alpha val="100000"/>
                      </a:srgbClr>
                    </a:gs>
                    <a:gs pos="100000">
                      <a:srgbClr val="43CC25">
                        <a:alpha val="100000"/>
                      </a:srgbClr>
                    </a:gs>
                  </a:gsLst>
                  <a:lin ang="5400000"/>
                </a:gradFill>
                <a:latin typeface="TAN Nimbus"/>
                <a:ea typeface="TAN Nimbus"/>
                <a:cs typeface="TAN Nimbus"/>
                <a:sym typeface="TAN Nimbus"/>
              </a:rPr>
              <a:t>District Formators Training (Part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7786799" y="-2641707"/>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5228836" y="2742020"/>
            <a:ext cx="12068564" cy="2019142"/>
          </a:xfrm>
          <a:prstGeom prst="rect">
            <a:avLst/>
          </a:prstGeom>
        </p:spPr>
        <p:txBody>
          <a:bodyPr wrap="square" lIns="0" tIns="0" rIns="0" bIns="0" rtlCol="0" anchor="t">
            <a:spAutoFit/>
          </a:bodyPr>
          <a:lstStyle/>
          <a:p>
            <a:pPr algn="l">
              <a:lnSpc>
                <a:spcPts val="7732"/>
              </a:lnSpc>
            </a:pPr>
            <a:r>
              <a:rPr lang="en-US" sz="9600" b="1" spc="264" dirty="0">
                <a:gradFill>
                  <a:gsLst>
                    <a:gs pos="0">
                      <a:srgbClr val="226214">
                        <a:alpha val="100000"/>
                      </a:srgbClr>
                    </a:gs>
                    <a:gs pos="100000">
                      <a:srgbClr val="43CC25">
                        <a:alpha val="100000"/>
                      </a:srgbClr>
                    </a:gs>
                  </a:gsLst>
                  <a:lin ang="5400000"/>
                </a:gradFill>
                <a:latin typeface="Bookman Old Style" panose="02050604050505020204" pitchFamily="18" charset="0"/>
                <a:ea typeface="Lato Heavy"/>
                <a:cs typeface="Lato Heavy"/>
                <a:sym typeface="Lato Heavy"/>
              </a:rPr>
              <a:t>CONVERSATION</a:t>
            </a:r>
          </a:p>
          <a:p>
            <a:pPr algn="l">
              <a:lnSpc>
                <a:spcPts val="7732"/>
              </a:lnSpc>
            </a:pPr>
            <a:r>
              <a:rPr lang="en-US" sz="9600" b="1" spc="264" dirty="0">
                <a:gradFill>
                  <a:gsLst>
                    <a:gs pos="0">
                      <a:srgbClr val="226214">
                        <a:alpha val="100000"/>
                      </a:srgbClr>
                    </a:gs>
                    <a:gs pos="100000">
                      <a:srgbClr val="43CC25">
                        <a:alpha val="100000"/>
                      </a:srgbClr>
                    </a:gs>
                  </a:gsLst>
                  <a:lin ang="5400000"/>
                </a:gradFill>
                <a:latin typeface="Bookman Old Style" panose="02050604050505020204" pitchFamily="18" charset="0"/>
                <a:ea typeface="Lato Heavy"/>
                <a:cs typeface="Lato Heavy"/>
                <a:sym typeface="Lato Heavy"/>
              </a:rPr>
              <a:t>   IN THE SPIRIT</a:t>
            </a:r>
          </a:p>
        </p:txBody>
      </p:sp>
      <p:sp>
        <p:nvSpPr>
          <p:cNvPr id="4" name="TextBox 4"/>
          <p:cNvSpPr txBox="1"/>
          <p:nvPr/>
        </p:nvSpPr>
        <p:spPr>
          <a:xfrm>
            <a:off x="10404672" y="7048500"/>
            <a:ext cx="6854628" cy="544508"/>
          </a:xfrm>
          <a:prstGeom prst="rect">
            <a:avLst/>
          </a:prstGeom>
        </p:spPr>
        <p:txBody>
          <a:bodyPr wrap="square" lIns="0" tIns="0" rIns="0" bIns="0" rtlCol="0" anchor="t">
            <a:spAutoFit/>
          </a:bodyPr>
          <a:lstStyle/>
          <a:p>
            <a:pPr algn="l">
              <a:lnSpc>
                <a:spcPts val="4740"/>
              </a:lnSpc>
              <a:spcBef>
                <a:spcPct val="0"/>
              </a:spcBef>
            </a:pPr>
            <a:r>
              <a:rPr lang="en-US" sz="3385" i="1" dirty="0">
                <a:solidFill>
                  <a:srgbClr val="2D426F"/>
                </a:solidFill>
                <a:latin typeface="Lato Italics"/>
                <a:ea typeface="Lato Italics"/>
                <a:cs typeface="Lato Italics"/>
                <a:sym typeface="Lato Italics"/>
              </a:rPr>
              <a:t>Sr. Maria Corazon V. Talay, MCST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99515" y="746000"/>
            <a:ext cx="15518955" cy="2157707"/>
          </a:xfrm>
          <a:prstGeom prst="rect">
            <a:avLst/>
          </a:prstGeom>
        </p:spPr>
        <p:txBody>
          <a:bodyPr lIns="0" tIns="0" rIns="0" bIns="0" rtlCol="0" anchor="t">
            <a:spAutoFit/>
          </a:bodyPr>
          <a:lstStyle/>
          <a:p>
            <a:pPr algn="l">
              <a:lnSpc>
                <a:spcPts val="5615"/>
              </a:lnSpc>
            </a:pPr>
            <a:r>
              <a:rPr lang="en-US" sz="6000" b="1" spc="192" dirty="0">
                <a:gradFill>
                  <a:gsLst>
                    <a:gs pos="0">
                      <a:srgbClr val="226214">
                        <a:alpha val="100000"/>
                      </a:srgbClr>
                    </a:gs>
                    <a:gs pos="100000">
                      <a:srgbClr val="43CC25">
                        <a:alpha val="100000"/>
                      </a:srgbClr>
                    </a:gs>
                  </a:gsLst>
                  <a:lin ang="5400000"/>
                </a:gradFill>
                <a:latin typeface="Lato Heavy"/>
                <a:ea typeface="Lato Heavy"/>
                <a:cs typeface="Lato Heavy"/>
                <a:sym typeface="Lato Heavy"/>
              </a:rPr>
              <a:t>Conversation in the Spirit is a way of praying, listening, and discerning the voice of the Lord through our sharing.   </a:t>
            </a:r>
          </a:p>
        </p:txBody>
      </p:sp>
      <p:sp>
        <p:nvSpPr>
          <p:cNvPr id="4" name="TextBox 4"/>
          <p:cNvSpPr txBox="1"/>
          <p:nvPr/>
        </p:nvSpPr>
        <p:spPr>
          <a:xfrm>
            <a:off x="581383" y="3086100"/>
            <a:ext cx="16927724" cy="7109639"/>
          </a:xfrm>
          <a:prstGeom prst="rect">
            <a:avLst/>
          </a:prstGeom>
        </p:spPr>
        <p:txBody>
          <a:bodyPr lIns="0" tIns="0" rIns="0" bIns="0" rtlCol="0" anchor="t">
            <a:spAutoFit/>
          </a:bodyPr>
          <a:lstStyle/>
          <a:p>
            <a:pPr marL="1143000" indent="-1143000" algn="l">
              <a:buAutoNum type="alphaUcPeriod"/>
            </a:pPr>
            <a:r>
              <a:rPr lang="en-US" sz="6600" b="1" i="1" dirty="0">
                <a:solidFill>
                  <a:srgbClr val="2D426F"/>
                </a:solidFill>
                <a:latin typeface="Lato Bold Italics"/>
                <a:ea typeface="Lato Bold Italics"/>
                <a:cs typeface="Lato Bold Italics"/>
                <a:sym typeface="Lato Bold Italics"/>
              </a:rPr>
              <a:t>It is not a debate, argument, meeting, or </a:t>
            </a:r>
          </a:p>
          <a:p>
            <a:pPr algn="l"/>
            <a:r>
              <a:rPr lang="en-US" sz="6600" b="1" i="1" dirty="0">
                <a:solidFill>
                  <a:srgbClr val="2D426F"/>
                </a:solidFill>
                <a:latin typeface="Lato Bold Italics"/>
                <a:ea typeface="Lato Bold Italics"/>
                <a:cs typeface="Lato Bold Italics"/>
                <a:sym typeface="Lato Bold Italics"/>
              </a:rPr>
              <a:t>     discussion, but rather:</a:t>
            </a:r>
          </a:p>
          <a:p>
            <a:pPr algn="l"/>
            <a:r>
              <a:rPr lang="en-US" sz="6600" b="1" i="1" dirty="0">
                <a:solidFill>
                  <a:srgbClr val="2D426F"/>
                </a:solidFill>
                <a:latin typeface="Lato Bold Italics"/>
                <a:ea typeface="Lato Bold Italics"/>
                <a:cs typeface="Lato Bold Italics"/>
                <a:sym typeface="Lato Bold Italics"/>
              </a:rPr>
              <a:t>·      listening to the Lord through one another</a:t>
            </a:r>
          </a:p>
          <a:p>
            <a:pPr algn="l"/>
            <a:r>
              <a:rPr lang="en-US" sz="6600" b="1" i="1" dirty="0">
                <a:solidFill>
                  <a:srgbClr val="2D426F"/>
                </a:solidFill>
                <a:latin typeface="Lato Bold Italics"/>
                <a:ea typeface="Lato Bold Italics"/>
                <a:cs typeface="Lato Bold Italics"/>
                <a:sym typeface="Lato Bold Italics"/>
              </a:rPr>
              <a:t>·      sharing one’s experience of faith</a:t>
            </a:r>
          </a:p>
          <a:p>
            <a:pPr algn="l"/>
            <a:r>
              <a:rPr lang="en-US" sz="6600" b="1" i="1" dirty="0">
                <a:solidFill>
                  <a:srgbClr val="2D426F"/>
                </a:solidFill>
                <a:latin typeface="Lato Bold Italics"/>
                <a:ea typeface="Lato Bold Italics"/>
                <a:cs typeface="Lato Bold Italics"/>
                <a:sym typeface="Lato Bold Italics"/>
              </a:rPr>
              <a:t>·      discerning what the Holy Spirit is saying to      </a:t>
            </a:r>
          </a:p>
          <a:p>
            <a:pPr algn="l"/>
            <a:r>
              <a:rPr lang="en-US" sz="6600" b="1" i="1" dirty="0">
                <a:solidFill>
                  <a:srgbClr val="2D426F"/>
                </a:solidFill>
                <a:latin typeface="Lato Bold Italics"/>
                <a:ea typeface="Lato Bold Italics"/>
                <a:cs typeface="Lato Bold Italics"/>
                <a:sym typeface="Lato Bold Italics"/>
              </a:rPr>
              <a:t>       the group</a:t>
            </a:r>
          </a:p>
          <a:p>
            <a:pPr algn="l"/>
            <a:endParaRPr lang="en-US" sz="6600" b="1" i="1" dirty="0">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83056" y="856261"/>
            <a:ext cx="15518955" cy="1431798"/>
          </a:xfrm>
          <a:prstGeom prst="rect">
            <a:avLst/>
          </a:prstGeom>
        </p:spPr>
        <p:txBody>
          <a:bodyPr lIns="0" tIns="0" rIns="0" bIns="0" rtlCol="0" anchor="t">
            <a:spAutoFit/>
          </a:bodyPr>
          <a:lstStyle/>
          <a:p>
            <a:pPr algn="l">
              <a:lnSpc>
                <a:spcPts val="5615"/>
              </a:lnSpc>
            </a:pPr>
            <a:r>
              <a:rPr lang="en-US" sz="6600" b="1" spc="192" dirty="0">
                <a:gradFill>
                  <a:gsLst>
                    <a:gs pos="0">
                      <a:srgbClr val="226214">
                        <a:alpha val="100000"/>
                      </a:srgbClr>
                    </a:gs>
                    <a:gs pos="100000">
                      <a:srgbClr val="43CC25">
                        <a:alpha val="100000"/>
                      </a:srgbClr>
                    </a:gs>
                  </a:gsLst>
                  <a:lin ang="5400000"/>
                </a:gradFill>
                <a:latin typeface="Lato Heavy"/>
                <a:ea typeface="Lato Heavy"/>
                <a:cs typeface="Lato Heavy"/>
                <a:sym typeface="Lato Heavy"/>
              </a:rPr>
              <a:t>THINGS TO REMEMBER</a:t>
            </a:r>
          </a:p>
          <a:p>
            <a:pPr algn="l">
              <a:lnSpc>
                <a:spcPts val="5615"/>
              </a:lnSpc>
            </a:pPr>
            <a:endParaRPr lang="en-US" sz="5199" b="1" spc="192" dirty="0">
              <a:gradFill>
                <a:gsLst>
                  <a:gs pos="0">
                    <a:srgbClr val="226214">
                      <a:alpha val="100000"/>
                    </a:srgbClr>
                  </a:gs>
                  <a:gs pos="100000">
                    <a:srgbClr val="43CC25">
                      <a:alpha val="100000"/>
                    </a:srgbClr>
                  </a:gs>
                </a:gsLst>
                <a:lin ang="5400000"/>
              </a:gradFill>
              <a:latin typeface="Lato Heavy"/>
              <a:ea typeface="Lato Heavy"/>
              <a:cs typeface="Lato Heavy"/>
              <a:sym typeface="Lato Heavy"/>
            </a:endParaRPr>
          </a:p>
        </p:txBody>
      </p:sp>
      <p:sp>
        <p:nvSpPr>
          <p:cNvPr id="4" name="TextBox 4"/>
          <p:cNvSpPr txBox="1"/>
          <p:nvPr/>
        </p:nvSpPr>
        <p:spPr>
          <a:xfrm>
            <a:off x="838200" y="1943100"/>
            <a:ext cx="16927724" cy="8125301"/>
          </a:xfrm>
          <a:prstGeom prst="rect">
            <a:avLst/>
          </a:prstGeom>
        </p:spPr>
        <p:txBody>
          <a:bodyPr lIns="0" tIns="0" rIns="0" bIns="0" rtlCol="0" anchor="t">
            <a:spAutoFit/>
          </a:bodyPr>
          <a:lstStyle/>
          <a:p>
            <a:pPr algn="l"/>
            <a:r>
              <a:rPr lang="en-US" sz="6600" b="1" i="1" dirty="0">
                <a:solidFill>
                  <a:srgbClr val="2D426F"/>
                </a:solidFill>
                <a:latin typeface="Lato Bold Italics"/>
                <a:ea typeface="Lato Bold Italics"/>
                <a:cs typeface="Lato Bold Italics"/>
                <a:sym typeface="Lato Bold Italics"/>
              </a:rPr>
              <a:t>·The Lord is present and speaks to us through </a:t>
            </a:r>
          </a:p>
          <a:p>
            <a:pPr algn="l"/>
            <a:r>
              <a:rPr lang="en-US" sz="6600" b="1" i="1" dirty="0">
                <a:solidFill>
                  <a:srgbClr val="2D426F"/>
                </a:solidFill>
                <a:latin typeface="Lato Bold Italics"/>
                <a:ea typeface="Lato Bold Italics"/>
                <a:cs typeface="Lato Bold Italics"/>
                <a:sym typeface="Lato Bold Italics"/>
              </a:rPr>
              <a:t>   	 our sharing.</a:t>
            </a:r>
          </a:p>
          <a:p>
            <a:pPr algn="l"/>
            <a:r>
              <a:rPr lang="en-US" sz="6600" b="1" i="1" dirty="0">
                <a:solidFill>
                  <a:srgbClr val="2D426F"/>
                </a:solidFill>
                <a:latin typeface="Lato Bold Italics"/>
                <a:ea typeface="Lato Bold Italics"/>
                <a:cs typeface="Lato Bold Italics"/>
                <a:sym typeface="Lato Bold Italics"/>
              </a:rPr>
              <a:t>·Each person can be an instrument of the Holy 	Spirit.</a:t>
            </a:r>
          </a:p>
          <a:p>
            <a:pPr algn="l"/>
            <a:r>
              <a:rPr lang="en-US" sz="6600" b="1" i="1" dirty="0">
                <a:solidFill>
                  <a:srgbClr val="2D426F"/>
                </a:solidFill>
                <a:latin typeface="Lato Bold Italics"/>
                <a:ea typeface="Lato Bold Italics"/>
                <a:cs typeface="Lato Bold Italics"/>
                <a:sym typeface="Lato Bold Italics"/>
              </a:rPr>
              <a:t>·Listening is more important than speaking; 	listening can be an act of prayer and 	accompaniment of others.</a:t>
            </a:r>
          </a:p>
          <a:p>
            <a:pPr algn="l"/>
            <a:endParaRPr lang="en-US" sz="6600" b="1" i="1" dirty="0">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D295D-A048-BBC5-0927-F27B4F94066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51D2E2F-21B0-98CB-CA5A-5AFBCF56F062}"/>
              </a:ext>
            </a:extLst>
          </p:cNvPr>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a:extLst>
              <a:ext uri="{FF2B5EF4-FFF2-40B4-BE49-F238E27FC236}">
                <a16:creationId xmlns:a16="http://schemas.microsoft.com/office/drawing/2014/main" id="{DA101E9F-3CB3-C39D-3A57-BE64F6C748EC}"/>
              </a:ext>
            </a:extLst>
          </p:cNvPr>
          <p:cNvSpPr txBox="1"/>
          <p:nvPr/>
        </p:nvSpPr>
        <p:spPr>
          <a:xfrm>
            <a:off x="683056" y="856261"/>
            <a:ext cx="15518955" cy="143179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THINGS TO REMEMBER</a:t>
            </a:r>
          </a:p>
          <a:p>
            <a:pPr algn="l">
              <a:lnSpc>
                <a:spcPts val="5615"/>
              </a:lnSpc>
            </a:pPr>
            <a:endPar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endParaRPr>
          </a:p>
        </p:txBody>
      </p:sp>
      <p:sp>
        <p:nvSpPr>
          <p:cNvPr id="4" name="TextBox 4">
            <a:extLst>
              <a:ext uri="{FF2B5EF4-FFF2-40B4-BE49-F238E27FC236}">
                <a16:creationId xmlns:a16="http://schemas.microsoft.com/office/drawing/2014/main" id="{D28883C4-C1B3-88B3-19AE-EF2CE1B7E824}"/>
              </a:ext>
            </a:extLst>
          </p:cNvPr>
          <p:cNvSpPr txBox="1"/>
          <p:nvPr/>
        </p:nvSpPr>
        <p:spPr>
          <a:xfrm>
            <a:off x="685800" y="1943100"/>
            <a:ext cx="16927724" cy="8309967"/>
          </a:xfrm>
          <a:prstGeom prst="rect">
            <a:avLst/>
          </a:prstGeom>
        </p:spPr>
        <p:txBody>
          <a:bodyPr lIns="0" tIns="0" rIns="0" bIns="0" rtlCol="0" anchor="t">
            <a:spAutoFit/>
          </a:bodyPr>
          <a:lstStyle/>
          <a:p>
            <a:pPr algn="l"/>
            <a:r>
              <a:rPr lang="en-US" sz="6000" b="1" i="1" dirty="0">
                <a:solidFill>
                  <a:srgbClr val="2D426F"/>
                </a:solidFill>
                <a:latin typeface="Lato Bold Italics"/>
                <a:ea typeface="Lato Bold Italics"/>
                <a:cs typeface="Lato Bold Italics"/>
                <a:sym typeface="Lato Bold Italics"/>
              </a:rPr>
              <a:t>·Silence is sacred. Listening to God is not only “what I </a:t>
            </a:r>
          </a:p>
          <a:p>
            <a:pPr algn="l"/>
            <a:r>
              <a:rPr lang="en-US" sz="6000" b="1" i="1" dirty="0">
                <a:solidFill>
                  <a:srgbClr val="2D426F"/>
                </a:solidFill>
                <a:latin typeface="Lato Bold Italics"/>
                <a:ea typeface="Lato Bold Italics"/>
                <a:cs typeface="Lato Bold Italics"/>
                <a:sym typeface="Lato Bold Italics"/>
              </a:rPr>
              <a:t>	think,” but what God reveals through others and 	in silence.</a:t>
            </a:r>
          </a:p>
          <a:p>
            <a:pPr algn="l"/>
            <a:r>
              <a:rPr lang="en-US" sz="6000" b="1" i="1" dirty="0">
                <a:solidFill>
                  <a:srgbClr val="2D426F"/>
                </a:solidFill>
                <a:latin typeface="Lato Bold Italics"/>
                <a:ea typeface="Lato Bold Italics"/>
                <a:cs typeface="Lato Bold Italics"/>
                <a:sym typeface="Lato Bold Italics"/>
              </a:rPr>
              <a:t>·A short sharing time (1–2 minutes per person) is a 	way to keep the message clear and focused, not 	overshadowed by long stories, and to give space 	for the Holy Spirit to act. It also gives everyone the 	opportunity to speak.</a:t>
            </a:r>
          </a:p>
          <a:p>
            <a:pPr algn="l"/>
            <a:endParaRPr lang="en-US" sz="6000" b="1" i="1" dirty="0">
              <a:solidFill>
                <a:srgbClr val="2D426F"/>
              </a:solidFill>
              <a:latin typeface="Lato Bold Italics"/>
              <a:ea typeface="Lato Bold Italics"/>
              <a:cs typeface="Lato Bold Italics"/>
              <a:sym typeface="Lato Bold Italics"/>
            </a:endParaRPr>
          </a:p>
        </p:txBody>
      </p:sp>
    </p:spTree>
    <p:extLst>
      <p:ext uri="{BB962C8B-B14F-4D97-AF65-F5344CB8AC3E}">
        <p14:creationId xmlns:p14="http://schemas.microsoft.com/office/powerpoint/2010/main" val="2075373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732434" y="968578"/>
            <a:ext cx="15518955" cy="72694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GROUP GUIDELINES</a:t>
            </a:r>
          </a:p>
        </p:txBody>
      </p:sp>
      <p:sp>
        <p:nvSpPr>
          <p:cNvPr id="4" name="TextBox 4"/>
          <p:cNvSpPr txBox="1"/>
          <p:nvPr/>
        </p:nvSpPr>
        <p:spPr>
          <a:xfrm>
            <a:off x="894108" y="2203017"/>
            <a:ext cx="16927724" cy="8125301"/>
          </a:xfrm>
          <a:prstGeom prst="rect">
            <a:avLst/>
          </a:prstGeom>
        </p:spPr>
        <p:txBody>
          <a:bodyPr lIns="0" tIns="0" rIns="0" bIns="0" rtlCol="0" anchor="t">
            <a:spAutoFit/>
          </a:bodyPr>
          <a:lstStyle/>
          <a:p>
            <a:pPr algn="l"/>
            <a:r>
              <a:rPr lang="en-US" sz="6600" b="1" i="1" dirty="0">
                <a:solidFill>
                  <a:srgbClr val="2D426F"/>
                </a:solidFill>
                <a:latin typeface="Lato Bold Italics"/>
                <a:ea typeface="Lato Bold Italics"/>
                <a:cs typeface="Lato Bold Italics"/>
                <a:sym typeface="Lato Bold Italics"/>
              </a:rPr>
              <a:t>·      Listen with respect and openness of heart.</a:t>
            </a:r>
          </a:p>
          <a:p>
            <a:pPr algn="l"/>
            <a:r>
              <a:rPr lang="en-US" sz="6600" b="1" i="1" dirty="0">
                <a:solidFill>
                  <a:srgbClr val="2D426F"/>
                </a:solidFill>
                <a:latin typeface="Lato Bold Italics"/>
                <a:ea typeface="Lato Bold Italics"/>
                <a:cs typeface="Lato Bold Italics"/>
                <a:sym typeface="Lato Bold Italics"/>
              </a:rPr>
              <a:t>·      Speak from one’s personal experience.</a:t>
            </a:r>
          </a:p>
          <a:p>
            <a:pPr algn="l"/>
            <a:r>
              <a:rPr lang="en-US" sz="6600" b="1" i="1" dirty="0">
                <a:solidFill>
                  <a:srgbClr val="2D426F"/>
                </a:solidFill>
                <a:latin typeface="Lato Bold Italics"/>
                <a:ea typeface="Lato Bold Italics"/>
                <a:cs typeface="Lato Bold Italics"/>
                <a:sym typeface="Lato Bold Italics"/>
              </a:rPr>
              <a:t>·      Do not interrupt or cut off the speaker.</a:t>
            </a:r>
          </a:p>
          <a:p>
            <a:pPr algn="l"/>
            <a:r>
              <a:rPr lang="en-US" sz="6600" b="1" i="1" dirty="0">
                <a:solidFill>
                  <a:srgbClr val="2D426F"/>
                </a:solidFill>
                <a:latin typeface="Lato Bold Italics"/>
                <a:ea typeface="Lato Bold Italics"/>
                <a:cs typeface="Lato Bold Italics"/>
                <a:sym typeface="Lato Bold Italics"/>
              </a:rPr>
              <a:t>·      No reactions or debate after sharing.</a:t>
            </a:r>
          </a:p>
          <a:p>
            <a:pPr algn="l"/>
            <a:r>
              <a:rPr lang="en-US" sz="6600" b="1" i="1" dirty="0">
                <a:solidFill>
                  <a:srgbClr val="2D426F"/>
                </a:solidFill>
                <a:latin typeface="Lato Bold Italics"/>
                <a:ea typeface="Lato Bold Italics"/>
                <a:cs typeface="Lato Bold Italics"/>
                <a:sym typeface="Lato Bold Italics"/>
              </a:rPr>
              <a:t>·      Observe silence.</a:t>
            </a:r>
          </a:p>
          <a:p>
            <a:pPr algn="l"/>
            <a:r>
              <a:rPr lang="en-US" sz="6600" b="1" i="1" dirty="0">
                <a:solidFill>
                  <a:srgbClr val="2D426F"/>
                </a:solidFill>
                <a:latin typeface="Lato Bold Italics"/>
                <a:ea typeface="Lato Bold Italics"/>
                <a:cs typeface="Lato Bold Italics"/>
                <a:sym typeface="Lato Bold Italics"/>
              </a:rPr>
              <a:t>·  Everything shared remains within the group        </a:t>
            </a:r>
          </a:p>
          <a:p>
            <a:pPr algn="l"/>
            <a:r>
              <a:rPr lang="en-US" sz="6600" b="1" i="1" dirty="0">
                <a:solidFill>
                  <a:srgbClr val="2D426F"/>
                </a:solidFill>
                <a:latin typeface="Lato Bold Italics"/>
                <a:ea typeface="Lato Bold Italics"/>
                <a:cs typeface="Lato Bold Italics"/>
                <a:sym typeface="Lato Bold Italics"/>
              </a:rPr>
              <a:t>         (confidential)</a:t>
            </a:r>
          </a:p>
          <a:p>
            <a:pPr algn="l"/>
            <a:endParaRPr lang="en-US" sz="6600" b="1" i="1" dirty="0">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7561065" y="-2388640"/>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858000" y="3314700"/>
            <a:ext cx="10350693" cy="3013454"/>
          </a:xfrm>
          <a:prstGeom prst="rect">
            <a:avLst/>
          </a:prstGeom>
        </p:spPr>
        <p:txBody>
          <a:bodyPr wrap="square" lIns="0" tIns="0" rIns="0" bIns="0" rtlCol="0" anchor="t">
            <a:spAutoFit/>
          </a:bodyPr>
          <a:lstStyle/>
          <a:p>
            <a:pPr algn="l">
              <a:lnSpc>
                <a:spcPts val="7732"/>
              </a:lnSpc>
            </a:pPr>
            <a:r>
              <a:rPr lang="en-US" sz="8800" b="1" spc="264" dirty="0">
                <a:gradFill>
                  <a:gsLst>
                    <a:gs pos="0">
                      <a:srgbClr val="226214">
                        <a:alpha val="100000"/>
                      </a:srgbClr>
                    </a:gs>
                    <a:gs pos="100000">
                      <a:srgbClr val="43CC25">
                        <a:alpha val="100000"/>
                      </a:srgbClr>
                    </a:gs>
                  </a:gsLst>
                  <a:lin ang="5400000"/>
                </a:gradFill>
                <a:latin typeface="Lato Heavy"/>
                <a:ea typeface="Lato Heavy"/>
                <a:cs typeface="Lato Heavy"/>
                <a:sym typeface="Lato Heavy"/>
              </a:rPr>
              <a:t>HOW TO CONDUCT CONVERSATION </a:t>
            </a:r>
          </a:p>
          <a:p>
            <a:pPr algn="l">
              <a:lnSpc>
                <a:spcPts val="7732"/>
              </a:lnSpc>
            </a:pPr>
            <a:r>
              <a:rPr lang="en-US" sz="8800" b="1" spc="264" dirty="0">
                <a:gradFill>
                  <a:gsLst>
                    <a:gs pos="0">
                      <a:srgbClr val="226214">
                        <a:alpha val="100000"/>
                      </a:srgbClr>
                    </a:gs>
                    <a:gs pos="100000">
                      <a:srgbClr val="43CC25">
                        <a:alpha val="100000"/>
                      </a:srgbClr>
                    </a:gs>
                  </a:gsLst>
                  <a:lin ang="5400000"/>
                </a:gradFill>
                <a:latin typeface="Lato Heavy"/>
                <a:ea typeface="Lato Heavy"/>
                <a:cs typeface="Lato Heavy"/>
                <a:sym typeface="Lato Heavy"/>
              </a:rPr>
              <a:t>IN THE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564923" y="871880"/>
            <a:ext cx="15518955" cy="762068"/>
          </a:xfrm>
          <a:prstGeom prst="rect">
            <a:avLst/>
          </a:prstGeom>
        </p:spPr>
        <p:txBody>
          <a:bodyPr lIns="0" tIns="0" rIns="0" bIns="0" rtlCol="0" anchor="t">
            <a:spAutoFit/>
          </a:bodyPr>
          <a:lstStyle/>
          <a:p>
            <a:pPr algn="l">
              <a:lnSpc>
                <a:spcPts val="5615"/>
              </a:lnSpc>
            </a:pPr>
            <a:r>
              <a:rPr lang="en-US" sz="6600" b="1" spc="192" dirty="0">
                <a:gradFill>
                  <a:gsLst>
                    <a:gs pos="0">
                      <a:srgbClr val="226214">
                        <a:alpha val="100000"/>
                      </a:srgbClr>
                    </a:gs>
                    <a:gs pos="100000">
                      <a:srgbClr val="43CC25">
                        <a:alpha val="100000"/>
                      </a:srgbClr>
                    </a:gs>
                  </a:gsLst>
                  <a:lin ang="5400000"/>
                </a:gradFill>
                <a:latin typeface="Lato Heavy"/>
                <a:ea typeface="Lato Heavy"/>
                <a:cs typeface="Lato Heavy"/>
                <a:sym typeface="Lato Heavy"/>
              </a:rPr>
              <a:t>1.GIVING INSTRUCTIONS:</a:t>
            </a:r>
          </a:p>
        </p:txBody>
      </p:sp>
      <p:sp>
        <p:nvSpPr>
          <p:cNvPr id="4" name="TextBox 4"/>
          <p:cNvSpPr txBox="1"/>
          <p:nvPr/>
        </p:nvSpPr>
        <p:spPr>
          <a:xfrm>
            <a:off x="762000" y="2247899"/>
            <a:ext cx="16605698" cy="7435882"/>
          </a:xfrm>
          <a:prstGeom prst="rect">
            <a:avLst/>
          </a:prstGeom>
        </p:spPr>
        <p:txBody>
          <a:bodyPr wrap="square" lIns="0" tIns="0" rIns="0" bIns="0" rtlCol="0" anchor="t">
            <a:spAutoFit/>
          </a:bodyPr>
          <a:lstStyle/>
          <a:p>
            <a:pPr algn="l">
              <a:lnSpc>
                <a:spcPts val="4783"/>
              </a:lnSpc>
            </a:pPr>
            <a:r>
              <a:rPr lang="en-US" sz="3986" b="1" i="1" dirty="0">
                <a:solidFill>
                  <a:srgbClr val="2D426F"/>
                </a:solidFill>
                <a:latin typeface="Lato Bold Italics"/>
                <a:ea typeface="Lato Bold Italics"/>
                <a:cs typeface="Lato Bold Italics"/>
                <a:sym typeface="Lato Bold Italics"/>
              </a:rPr>
              <a:t>·</a:t>
            </a:r>
            <a:r>
              <a:rPr lang="en-US" sz="6000" b="1" i="1" dirty="0">
                <a:solidFill>
                  <a:srgbClr val="2D426F"/>
                </a:solidFill>
                <a:latin typeface="Lato Bold Italics"/>
                <a:ea typeface="Lato Bold Italics"/>
                <a:cs typeface="Lato Bold Italics"/>
                <a:sym typeface="Lato Bold Italics"/>
              </a:rPr>
              <a:t>Form Small Groups: 5–6 persons per group 							(Maximum of 6 per group)</a:t>
            </a:r>
          </a:p>
          <a:p>
            <a:pPr algn="l">
              <a:lnSpc>
                <a:spcPts val="4783"/>
              </a:lnSpc>
            </a:pPr>
            <a:endParaRPr lang="en-US" sz="6000" b="1" i="1" dirty="0">
              <a:solidFill>
                <a:srgbClr val="2D426F"/>
              </a:solidFill>
              <a:latin typeface="Lato Bold Italics"/>
              <a:ea typeface="Lato Bold Italics"/>
              <a:cs typeface="Lato Bold Italics"/>
              <a:sym typeface="Lato Bold Italics"/>
            </a:endParaRPr>
          </a:p>
          <a:p>
            <a:pPr algn="l">
              <a:lnSpc>
                <a:spcPts val="4783"/>
              </a:lnSpc>
            </a:pPr>
            <a:r>
              <a:rPr lang="en-US" sz="6000" b="1" i="1" dirty="0">
                <a:solidFill>
                  <a:srgbClr val="2D426F"/>
                </a:solidFill>
                <a:latin typeface="Lato Bold Italics"/>
                <a:ea typeface="Lato Bold Italics"/>
                <a:cs typeface="Lato Bold Italics"/>
                <a:sym typeface="Lato Bold Italics"/>
              </a:rPr>
              <a:t>·Determine sequence of sharers (e.g., Sharer No. 1, 			No. 2, etc.)</a:t>
            </a:r>
          </a:p>
          <a:p>
            <a:pPr algn="l">
              <a:lnSpc>
                <a:spcPts val="4783"/>
              </a:lnSpc>
            </a:pPr>
            <a:endParaRPr lang="en-US" sz="6000" b="1" i="1" dirty="0">
              <a:solidFill>
                <a:srgbClr val="2D426F"/>
              </a:solidFill>
              <a:latin typeface="Lato Bold Italics"/>
              <a:ea typeface="Lato Bold Italics"/>
              <a:cs typeface="Lato Bold Italics"/>
              <a:sym typeface="Lato Bold Italics"/>
            </a:endParaRPr>
          </a:p>
          <a:p>
            <a:pPr algn="l">
              <a:lnSpc>
                <a:spcPts val="4783"/>
              </a:lnSpc>
            </a:pPr>
            <a:r>
              <a:rPr lang="en-US" sz="6000" b="1" i="1" dirty="0">
                <a:solidFill>
                  <a:srgbClr val="2D426F"/>
                </a:solidFill>
                <a:latin typeface="Lato Bold Italics"/>
                <a:ea typeface="Lato Bold Italics"/>
                <a:cs typeface="Lato Bold Italics"/>
                <a:sym typeface="Lato Bold Italics"/>
              </a:rPr>
              <a:t>·Assign a Facilitator</a:t>
            </a:r>
          </a:p>
          <a:p>
            <a:pPr algn="l">
              <a:lnSpc>
                <a:spcPts val="4783"/>
              </a:lnSpc>
            </a:pPr>
            <a:r>
              <a:rPr lang="en-US" sz="6000" b="1" i="1" dirty="0">
                <a:solidFill>
                  <a:srgbClr val="2D426F"/>
                </a:solidFill>
                <a:latin typeface="Lato Bold Italics"/>
                <a:ea typeface="Lato Bold Italics"/>
                <a:cs typeface="Lato Bold Italics"/>
                <a:sym typeface="Lato Bold Italics"/>
              </a:rPr>
              <a:t>	Role: Keep time, ensure everyone shares, remind </a:t>
            </a:r>
          </a:p>
          <a:p>
            <a:pPr algn="l">
              <a:lnSpc>
                <a:spcPts val="4783"/>
              </a:lnSpc>
            </a:pPr>
            <a:r>
              <a:rPr lang="en-US" sz="6000" b="1" i="1" dirty="0">
                <a:solidFill>
                  <a:srgbClr val="2D426F"/>
                </a:solidFill>
                <a:latin typeface="Lato Bold Italics"/>
                <a:ea typeface="Lato Bold Italics"/>
                <a:cs typeface="Lato Bold Italics"/>
                <a:sym typeface="Lato Bold Italics"/>
              </a:rPr>
              <a:t>			group of silence and guidelines</a:t>
            </a:r>
          </a:p>
          <a:p>
            <a:pPr algn="l">
              <a:lnSpc>
                <a:spcPts val="4783"/>
              </a:lnSpc>
            </a:pPr>
            <a:r>
              <a:rPr lang="en-US" sz="6000" b="1" i="1" dirty="0">
                <a:solidFill>
                  <a:srgbClr val="2D426F"/>
                </a:solidFill>
                <a:latin typeface="Lato Bold Italics"/>
                <a:ea typeface="Lato Bold Italics"/>
                <a:cs typeface="Lato Bold Italics"/>
                <a:sym typeface="Lato Bold Italics"/>
              </a:rPr>
              <a:t>	NOT: teacher, critic, or one who dominates the </a:t>
            </a:r>
          </a:p>
          <a:p>
            <a:pPr algn="l">
              <a:lnSpc>
                <a:spcPts val="4783"/>
              </a:lnSpc>
            </a:pPr>
            <a:r>
              <a:rPr lang="en-US" sz="6000" b="1" i="1" dirty="0">
                <a:solidFill>
                  <a:srgbClr val="2D426F"/>
                </a:solidFill>
                <a:latin typeface="Lato Bold Italics"/>
                <a:ea typeface="Lato Bold Italics"/>
                <a:cs typeface="Lato Bold Italics"/>
                <a:sym typeface="Lato Bold Italics"/>
              </a:rPr>
              <a:t>			conversation</a:t>
            </a:r>
          </a:p>
          <a:p>
            <a:pPr algn="l">
              <a:lnSpc>
                <a:spcPts val="4783"/>
              </a:lnSpc>
            </a:pPr>
            <a:endParaRPr lang="en-US" sz="6000" b="1" i="1" dirty="0">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88609-50D1-3AE9-319B-5C46243CF1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99CD5B5-0D43-45FA-EE9E-43AFD12C51A1}"/>
              </a:ext>
            </a:extLst>
          </p:cNvPr>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4" name="TextBox 4">
            <a:extLst>
              <a:ext uri="{FF2B5EF4-FFF2-40B4-BE49-F238E27FC236}">
                <a16:creationId xmlns:a16="http://schemas.microsoft.com/office/drawing/2014/main" id="{9B0D2701-3C7E-98F7-8DE0-B3DD2FBF7724}"/>
              </a:ext>
            </a:extLst>
          </p:cNvPr>
          <p:cNvSpPr txBox="1"/>
          <p:nvPr/>
        </p:nvSpPr>
        <p:spPr>
          <a:xfrm>
            <a:off x="914400" y="1863014"/>
            <a:ext cx="16453298" cy="7983211"/>
          </a:xfrm>
          <a:prstGeom prst="rect">
            <a:avLst/>
          </a:prstGeom>
        </p:spPr>
        <p:txBody>
          <a:bodyPr wrap="square" lIns="0" tIns="0" rIns="0" bIns="0" rtlCol="0" anchor="t">
            <a:spAutoFit/>
          </a:bodyPr>
          <a:lstStyle/>
          <a:p>
            <a:pPr algn="l">
              <a:lnSpc>
                <a:spcPts val="4783"/>
              </a:lnSpc>
            </a:pPr>
            <a:r>
              <a:rPr lang="en-US" sz="6600" b="1" i="1" dirty="0">
                <a:solidFill>
                  <a:srgbClr val="2D426F"/>
                </a:solidFill>
                <a:latin typeface="Lato Bold Italics"/>
                <a:ea typeface="Lato Bold Italics"/>
                <a:cs typeface="Lato Bold Italics"/>
                <a:sym typeface="Lato Bold Italics"/>
              </a:rPr>
              <a:t>·Assign a Recorder</a:t>
            </a:r>
          </a:p>
          <a:p>
            <a:pPr algn="l">
              <a:lnSpc>
                <a:spcPts val="4783"/>
              </a:lnSpc>
            </a:pPr>
            <a:endParaRPr lang="en-US" sz="6600" b="1" i="1" dirty="0">
              <a:solidFill>
                <a:srgbClr val="2D426F"/>
              </a:solidFill>
              <a:latin typeface="Lato Bold Italics"/>
              <a:ea typeface="Lato Bold Italics"/>
              <a:cs typeface="Lato Bold Italics"/>
              <a:sym typeface="Lato Bold Italics"/>
            </a:endParaRPr>
          </a:p>
          <a:p>
            <a:pPr algn="l">
              <a:lnSpc>
                <a:spcPts val="4783"/>
              </a:lnSpc>
            </a:pPr>
            <a:r>
              <a:rPr lang="en-US" sz="6600" b="1" i="1" dirty="0">
                <a:solidFill>
                  <a:srgbClr val="2D426F"/>
                </a:solidFill>
                <a:latin typeface="Lato Bold Italics"/>
                <a:ea typeface="Lato Bold Italics"/>
                <a:cs typeface="Lato Bold Italics"/>
                <a:sym typeface="Lato Bold Italics"/>
              </a:rPr>
              <a:t>	Role: Record the third round and the 				communal discernment and pastoral 			action, if any.</a:t>
            </a:r>
          </a:p>
          <a:p>
            <a:pPr algn="l">
              <a:lnSpc>
                <a:spcPts val="4783"/>
              </a:lnSpc>
            </a:pPr>
            <a:endParaRPr lang="en-US" sz="6600" b="1" i="1" dirty="0">
              <a:solidFill>
                <a:srgbClr val="2D426F"/>
              </a:solidFill>
              <a:latin typeface="Lato Bold Italics"/>
              <a:ea typeface="Lato Bold Italics"/>
              <a:cs typeface="Lato Bold Italics"/>
              <a:sym typeface="Lato Bold Italics"/>
            </a:endParaRPr>
          </a:p>
          <a:p>
            <a:pPr algn="l">
              <a:lnSpc>
                <a:spcPts val="4783"/>
              </a:lnSpc>
            </a:pPr>
            <a:r>
              <a:rPr lang="en-US" sz="6600" b="1" i="1" dirty="0">
                <a:solidFill>
                  <a:srgbClr val="2D426F"/>
                </a:solidFill>
                <a:latin typeface="Lato Bold Italics"/>
                <a:ea typeface="Lato Bold Italics"/>
                <a:cs typeface="Lato Bold Italics"/>
                <a:sym typeface="Lato Bold Italics"/>
              </a:rPr>
              <a:t>·Have one Timekeeper for all groups to ensure 		synchronized timing. </a:t>
            </a:r>
          </a:p>
          <a:p>
            <a:pPr algn="l">
              <a:lnSpc>
                <a:spcPts val="4783"/>
              </a:lnSpc>
            </a:pPr>
            <a:endParaRPr lang="en-US" sz="6600" b="1" i="1" dirty="0">
              <a:solidFill>
                <a:srgbClr val="2D426F"/>
              </a:solidFill>
              <a:latin typeface="Lato Bold Italics"/>
              <a:ea typeface="Lato Bold Italics"/>
              <a:cs typeface="Lato Bold Italics"/>
              <a:sym typeface="Lato Bold Italics"/>
            </a:endParaRPr>
          </a:p>
          <a:p>
            <a:pPr algn="l">
              <a:lnSpc>
                <a:spcPts val="4783"/>
              </a:lnSpc>
            </a:pPr>
            <a:r>
              <a:rPr lang="en-US" sz="6600" b="1" i="1" dirty="0">
                <a:solidFill>
                  <a:srgbClr val="2D426F"/>
                </a:solidFill>
                <a:latin typeface="Lato Bold Italics"/>
                <a:ea typeface="Lato Bold Italics"/>
                <a:cs typeface="Lato Bold Italics"/>
                <a:sym typeface="Lato Bold Italics"/>
              </a:rPr>
              <a:t>     Normally the Conversation in the Spirit  </a:t>
            </a:r>
          </a:p>
          <a:p>
            <a:pPr algn="l">
              <a:lnSpc>
                <a:spcPts val="4783"/>
              </a:lnSpc>
            </a:pPr>
            <a:r>
              <a:rPr lang="en-US" sz="6600" b="1" i="1" dirty="0">
                <a:solidFill>
                  <a:srgbClr val="2D426F"/>
                </a:solidFill>
                <a:latin typeface="Lato Bold Italics"/>
                <a:ea typeface="Lato Bold Italics"/>
                <a:cs typeface="Lato Bold Italics"/>
                <a:sym typeface="Lato Bold Italics"/>
              </a:rPr>
              <a:t>     should be done	in one (1) hour, with 5-6   </a:t>
            </a:r>
          </a:p>
          <a:p>
            <a:pPr algn="l">
              <a:lnSpc>
                <a:spcPts val="4783"/>
              </a:lnSpc>
            </a:pPr>
            <a:r>
              <a:rPr lang="en-US" sz="6600" b="1" i="1" dirty="0">
                <a:solidFill>
                  <a:srgbClr val="2D426F"/>
                </a:solidFill>
                <a:latin typeface="Lato Bold Italics"/>
                <a:ea typeface="Lato Bold Italics"/>
                <a:cs typeface="Lato Bold Italics"/>
                <a:sym typeface="Lato Bold Italics"/>
              </a:rPr>
              <a:t>     members in each small group.</a:t>
            </a:r>
          </a:p>
          <a:p>
            <a:pPr algn="l">
              <a:lnSpc>
                <a:spcPts val="4783"/>
              </a:lnSpc>
            </a:pPr>
            <a:endParaRPr lang="en-US" sz="3986" b="1" i="1" dirty="0">
              <a:solidFill>
                <a:srgbClr val="2D426F"/>
              </a:solidFill>
              <a:latin typeface="Lato Bold Italics"/>
              <a:ea typeface="Lato Bold Italics"/>
              <a:cs typeface="Lato Bold Italics"/>
              <a:sym typeface="Lato Bold Italics"/>
            </a:endParaRPr>
          </a:p>
        </p:txBody>
      </p:sp>
    </p:spTree>
    <p:extLst>
      <p:ext uri="{BB962C8B-B14F-4D97-AF65-F5344CB8AC3E}">
        <p14:creationId xmlns:p14="http://schemas.microsoft.com/office/powerpoint/2010/main" val="4005935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2022337" y="2030960"/>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86792" y="1793597"/>
            <a:ext cx="15518955" cy="809452"/>
          </a:xfrm>
          <a:prstGeom prst="rect">
            <a:avLst/>
          </a:prstGeom>
        </p:spPr>
        <p:txBody>
          <a:bodyPr lIns="0" tIns="0" rIns="0" bIns="0" rtlCol="0" anchor="t">
            <a:spAutoFit/>
          </a:bodyPr>
          <a:lstStyle/>
          <a:p>
            <a:pPr algn="l">
              <a:lnSpc>
                <a:spcPts val="5615"/>
              </a:lnSpc>
            </a:pPr>
            <a:r>
              <a:rPr lang="en-US" sz="8000" b="1" spc="192" dirty="0">
                <a:gradFill>
                  <a:gsLst>
                    <a:gs pos="0">
                      <a:srgbClr val="226214">
                        <a:alpha val="100000"/>
                      </a:srgbClr>
                    </a:gs>
                    <a:gs pos="100000">
                      <a:srgbClr val="43CC25">
                        <a:alpha val="100000"/>
                      </a:srgbClr>
                    </a:gs>
                  </a:gsLst>
                  <a:lin ang="5400000"/>
                </a:gradFill>
                <a:latin typeface="Lato Heavy"/>
                <a:ea typeface="Lato Heavy"/>
                <a:cs typeface="Lato Heavy"/>
                <a:sym typeface="Lato Heavy"/>
              </a:rPr>
              <a:t>2.PREPARATION / DISPOSITION</a:t>
            </a:r>
          </a:p>
        </p:txBody>
      </p:sp>
      <p:sp>
        <p:nvSpPr>
          <p:cNvPr id="4" name="TextBox 4"/>
          <p:cNvSpPr txBox="1"/>
          <p:nvPr/>
        </p:nvSpPr>
        <p:spPr>
          <a:xfrm>
            <a:off x="1850314" y="3792081"/>
            <a:ext cx="16670680" cy="1320939"/>
          </a:xfrm>
          <a:prstGeom prst="rect">
            <a:avLst/>
          </a:prstGeom>
        </p:spPr>
        <p:txBody>
          <a:bodyPr lIns="0" tIns="0" rIns="0" bIns="0" rtlCol="0" anchor="t">
            <a:spAutoFit/>
          </a:bodyPr>
          <a:lstStyle/>
          <a:p>
            <a:pPr algn="l">
              <a:lnSpc>
                <a:spcPts val="4783"/>
              </a:lnSpc>
            </a:pPr>
            <a:r>
              <a:rPr lang="en-US" sz="7200" b="1" i="1" dirty="0">
                <a:solidFill>
                  <a:srgbClr val="2D426F"/>
                </a:solidFill>
                <a:latin typeface="Lato Bold Italics"/>
                <a:ea typeface="Lato Bold Italics"/>
                <a:cs typeface="Lato Bold Italics"/>
                <a:sym typeface="Lato Bold Italics"/>
              </a:rPr>
              <a:t>·Be silent and </a:t>
            </a:r>
          </a:p>
          <a:p>
            <a:pPr algn="l">
              <a:lnSpc>
                <a:spcPts val="4783"/>
              </a:lnSpc>
            </a:pPr>
            <a:r>
              <a:rPr lang="en-US" sz="7200" b="1" i="1" dirty="0">
                <a:solidFill>
                  <a:srgbClr val="2D426F"/>
                </a:solidFill>
                <a:latin typeface="Lato Bold Italics"/>
                <a:ea typeface="Lato Bold Italics"/>
                <a:cs typeface="Lato Bold Italics"/>
                <a:sym typeface="Lato Bold Italics"/>
              </a:rPr>
              <a:t>		prepare oneself interiorly</a:t>
            </a:r>
          </a:p>
        </p:txBody>
      </p:sp>
      <p:pic>
        <p:nvPicPr>
          <p:cNvPr id="5" name="Picture 2" descr="C:\Users\Talay\Downloads\candles.jpg">
            <a:extLst>
              <a:ext uri="{FF2B5EF4-FFF2-40B4-BE49-F238E27FC236}">
                <a16:creationId xmlns:a16="http://schemas.microsoft.com/office/drawing/2014/main" id="{8F6635E0-E002-8777-2C47-A6831A529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4490" y="5501622"/>
            <a:ext cx="4463510" cy="424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838200" y="1866900"/>
            <a:ext cx="15518955" cy="782330"/>
          </a:xfrm>
          <a:prstGeom prst="rect">
            <a:avLst/>
          </a:prstGeom>
        </p:spPr>
        <p:txBody>
          <a:bodyPr lIns="0" tIns="0" rIns="0" bIns="0" rtlCol="0" anchor="t">
            <a:spAutoFit/>
          </a:bodyPr>
          <a:lstStyle/>
          <a:p>
            <a:pPr algn="l">
              <a:lnSpc>
                <a:spcPts val="5615"/>
              </a:lnSpc>
            </a:pPr>
            <a:r>
              <a:rPr lang="en-US" sz="7200" b="1" spc="192" dirty="0">
                <a:gradFill>
                  <a:gsLst>
                    <a:gs pos="0">
                      <a:srgbClr val="226214">
                        <a:alpha val="100000"/>
                      </a:srgbClr>
                    </a:gs>
                    <a:gs pos="100000">
                      <a:srgbClr val="43CC25">
                        <a:alpha val="100000"/>
                      </a:srgbClr>
                    </a:gs>
                  </a:gsLst>
                  <a:lin ang="5400000"/>
                </a:gradFill>
                <a:latin typeface="Lato Heavy"/>
                <a:ea typeface="Lato Heavy"/>
                <a:cs typeface="Lato Heavy"/>
                <a:sym typeface="Lato Heavy"/>
              </a:rPr>
              <a:t>3.LISTENING TO THE WORD OF GOD</a:t>
            </a:r>
          </a:p>
        </p:txBody>
      </p:sp>
      <p:sp>
        <p:nvSpPr>
          <p:cNvPr id="4" name="TextBox 4"/>
          <p:cNvSpPr txBox="1"/>
          <p:nvPr/>
        </p:nvSpPr>
        <p:spPr>
          <a:xfrm>
            <a:off x="1219200" y="3631066"/>
            <a:ext cx="16260140" cy="3722237"/>
          </a:xfrm>
          <a:prstGeom prst="rect">
            <a:avLst/>
          </a:prstGeom>
        </p:spPr>
        <p:txBody>
          <a:bodyPr wrap="square" lIns="0" tIns="0" rIns="0" bIns="0" rtlCol="0" anchor="t">
            <a:spAutoFit/>
          </a:bodyPr>
          <a:lstStyle/>
          <a:p>
            <a:pPr algn="l">
              <a:lnSpc>
                <a:spcPts val="4783"/>
              </a:lnSpc>
            </a:pPr>
            <a:r>
              <a:rPr lang="en-US" sz="5400" b="1" i="1" dirty="0">
                <a:solidFill>
                  <a:srgbClr val="2D426F"/>
                </a:solidFill>
                <a:latin typeface="Lato Bold Italics"/>
                <a:ea typeface="Lato Bold Italics"/>
                <a:cs typeface="Lato Bold Italics"/>
                <a:sym typeface="Lato Bold Italics"/>
              </a:rPr>
              <a:t>·Read a Scripture passage appropriate to the situation being discussed</a:t>
            </a:r>
          </a:p>
          <a:p>
            <a:pPr algn="l">
              <a:lnSpc>
                <a:spcPts val="4783"/>
              </a:lnSpc>
            </a:pPr>
            <a:endParaRPr lang="en-US" sz="5400" b="1" i="1" dirty="0">
              <a:solidFill>
                <a:srgbClr val="2D426F"/>
              </a:solidFill>
              <a:latin typeface="Lato Bold Italics"/>
              <a:ea typeface="Lato Bold Italics"/>
              <a:cs typeface="Lato Bold Italics"/>
              <a:sym typeface="Lato Bold Italics"/>
            </a:endParaRPr>
          </a:p>
          <a:p>
            <a:pPr algn="l">
              <a:lnSpc>
                <a:spcPts val="4783"/>
              </a:lnSpc>
            </a:pPr>
            <a:r>
              <a:rPr lang="en-US" sz="5400" b="1" i="1" dirty="0">
                <a:solidFill>
                  <a:srgbClr val="2D426F"/>
                </a:solidFill>
                <a:latin typeface="Lato Bold Italics"/>
                <a:ea typeface="Lato Bold Italics"/>
                <a:cs typeface="Lato Bold Italics"/>
                <a:sym typeface="Lato Bold Italics"/>
              </a:rPr>
              <a:t>·For the 2026 thrust on a LISTENING CHURCH let us use: </a:t>
            </a:r>
          </a:p>
          <a:p>
            <a:pPr algn="l">
              <a:lnSpc>
                <a:spcPts val="4783"/>
              </a:lnSpc>
            </a:pPr>
            <a:r>
              <a:rPr lang="en-US" sz="5400" b="1" i="1" dirty="0">
                <a:solidFill>
                  <a:srgbClr val="2D426F"/>
                </a:solidFill>
                <a:latin typeface="Lato Bold Italics"/>
                <a:ea typeface="Lato Bold Italics"/>
                <a:cs typeface="Lato Bold Italics"/>
                <a:sym typeface="Lato Bold Italics"/>
              </a:rPr>
              <a:t>	On The Road to Emmaus  (Luke 24:13–35)</a:t>
            </a:r>
          </a:p>
          <a:p>
            <a:pPr algn="l">
              <a:lnSpc>
                <a:spcPts val="4783"/>
              </a:lnSpc>
            </a:pPr>
            <a:r>
              <a:rPr lang="en-US" sz="5400" b="1" i="1" dirty="0">
                <a:solidFill>
                  <a:srgbClr val="2D426F"/>
                </a:solidFill>
                <a:latin typeface="Lato Bold Italics"/>
                <a:ea typeface="Lato Bold Italics"/>
                <a:cs typeface="Lato Bold Italics"/>
                <a:sym typeface="Lato Bold Italics"/>
              </a:rPr>
              <a:t> 	or play video presentation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564923" y="972758"/>
            <a:ext cx="15518955" cy="741742"/>
          </a:xfrm>
          <a:prstGeom prst="rect">
            <a:avLst/>
          </a:prstGeom>
        </p:spPr>
        <p:txBody>
          <a:bodyPr lIns="0" tIns="0" rIns="0" bIns="0" rtlCol="0" anchor="t">
            <a:spAutoFit/>
          </a:bodyPr>
          <a:lstStyle/>
          <a:p>
            <a:pPr algn="l">
              <a:lnSpc>
                <a:spcPts val="5615"/>
              </a:lnSpc>
            </a:pPr>
            <a:r>
              <a:rPr lang="en-US" sz="6000" b="1" spc="192" dirty="0">
                <a:gradFill>
                  <a:gsLst>
                    <a:gs pos="0">
                      <a:srgbClr val="226214">
                        <a:alpha val="100000"/>
                      </a:srgbClr>
                    </a:gs>
                    <a:gs pos="100000">
                      <a:srgbClr val="43CC25">
                        <a:alpha val="100000"/>
                      </a:srgbClr>
                    </a:gs>
                  </a:gsLst>
                  <a:lin ang="5400000"/>
                </a:gradFill>
                <a:latin typeface="Lato Heavy"/>
                <a:ea typeface="Lato Heavy"/>
                <a:cs typeface="Lato Heavy"/>
                <a:sym typeface="Lato Heavy"/>
              </a:rPr>
              <a:t>4.THE 3 ROUNDS OF SHARING</a:t>
            </a:r>
          </a:p>
        </p:txBody>
      </p:sp>
      <p:sp>
        <p:nvSpPr>
          <p:cNvPr id="4" name="TextBox 4"/>
          <p:cNvSpPr txBox="1"/>
          <p:nvPr/>
        </p:nvSpPr>
        <p:spPr>
          <a:xfrm>
            <a:off x="808660" y="2076985"/>
            <a:ext cx="16670680" cy="7386638"/>
          </a:xfrm>
          <a:prstGeom prst="rect">
            <a:avLst/>
          </a:prstGeom>
        </p:spPr>
        <p:txBody>
          <a:bodyPr lIns="0" tIns="0" rIns="0" bIns="0" rtlCol="0" anchor="t">
            <a:spAutoFit/>
          </a:bodyPr>
          <a:lstStyle/>
          <a:p>
            <a:pPr algn="l">
              <a:lnSpc>
                <a:spcPts val="4783"/>
              </a:lnSpc>
            </a:pPr>
            <a:r>
              <a:rPr lang="en-US" sz="4800" b="1" i="1" u="sng" dirty="0">
                <a:solidFill>
                  <a:srgbClr val="2D426F"/>
                </a:solidFill>
                <a:latin typeface="Lato Bold Italics"/>
                <a:ea typeface="Lato Bold Italics"/>
                <a:cs typeface="Lato Bold Italics"/>
                <a:sym typeface="Lato Bold Italics"/>
              </a:rPr>
              <a:t>ROUND 1:</a:t>
            </a:r>
            <a:r>
              <a:rPr lang="en-US" sz="4800" b="1" i="1" dirty="0">
                <a:solidFill>
                  <a:srgbClr val="2D426F"/>
                </a:solidFill>
                <a:latin typeface="Lato Bold Italics"/>
                <a:ea typeface="Lato Bold Italics"/>
                <a:cs typeface="Lato Bold Italics"/>
                <a:sym typeface="Lato Bold Italics"/>
              </a:rPr>
              <a:t> SHARING (Personal Experience) </a:t>
            </a:r>
          </a:p>
          <a:p>
            <a:pPr algn="l">
              <a:lnSpc>
                <a:spcPts val="4783"/>
              </a:lnSpc>
            </a:pPr>
            <a:r>
              <a:rPr lang="en-US" sz="4800" b="1" i="1" dirty="0">
                <a:solidFill>
                  <a:srgbClr val="2D426F"/>
                </a:solidFill>
                <a:latin typeface="Lato Bold Italics"/>
                <a:ea typeface="Lato Bold Italics"/>
                <a:cs typeface="Lato Bold Italics"/>
                <a:sym typeface="Lato Bold Italics"/>
              </a:rPr>
              <a:t>(2 minutes each)</a:t>
            </a:r>
          </a:p>
          <a:p>
            <a:pPr algn="l">
              <a:lnSpc>
                <a:spcPts val="4783"/>
              </a:lnSpc>
            </a:pPr>
            <a:endParaRPr lang="en-US" sz="4800" b="1" i="1" dirty="0">
              <a:solidFill>
                <a:srgbClr val="2D426F"/>
              </a:solidFill>
              <a:latin typeface="Lato Bold Italics"/>
              <a:ea typeface="Lato Bold Italics"/>
              <a:cs typeface="Lato Bold Italics"/>
              <a:sym typeface="Lato Bold Italics"/>
            </a:endParaRPr>
          </a:p>
          <a:p>
            <a:pPr algn="l">
              <a:lnSpc>
                <a:spcPts val="4783"/>
              </a:lnSpc>
            </a:pPr>
            <a:r>
              <a:rPr lang="en-US" sz="4800" b="1" i="1" dirty="0">
                <a:solidFill>
                  <a:srgbClr val="2D426F"/>
                </a:solidFill>
                <a:latin typeface="Lato Bold Italics"/>
                <a:ea typeface="Lato Bold Italics"/>
                <a:cs typeface="Lato Bold Italics"/>
                <a:sym typeface="Lato Bold Italics"/>
              </a:rPr>
              <a:t>Note: For the 2026 Thrust on Listening Church, let us use the following Questions:</a:t>
            </a:r>
          </a:p>
          <a:p>
            <a:pPr algn="l">
              <a:lnSpc>
                <a:spcPts val="4783"/>
              </a:lnSpc>
            </a:pPr>
            <a:endParaRPr lang="en-US" sz="4800" b="1" i="1" dirty="0">
              <a:solidFill>
                <a:srgbClr val="2D426F"/>
              </a:solidFill>
              <a:latin typeface="Lato Bold Italics"/>
              <a:ea typeface="Lato Bold Italics"/>
              <a:cs typeface="Lato Bold Italics"/>
              <a:sym typeface="Lato Bold Italics"/>
            </a:endParaRPr>
          </a:p>
          <a:p>
            <a:pPr algn="l">
              <a:lnSpc>
                <a:spcPts val="4783"/>
              </a:lnSpc>
            </a:pPr>
            <a:r>
              <a:rPr lang="en-US" sz="4800" b="1" i="1" dirty="0">
                <a:solidFill>
                  <a:srgbClr val="2D426F"/>
                </a:solidFill>
                <a:latin typeface="Lato Bold Italics"/>
                <a:ea typeface="Lato Bold Italics"/>
                <a:cs typeface="Lato Bold Italics"/>
                <a:sym typeface="Lato Bold Italics"/>
              </a:rPr>
              <a:t>QUESTION: </a:t>
            </a:r>
          </a:p>
          <a:p>
            <a:pPr algn="l">
              <a:lnSpc>
                <a:spcPts val="4783"/>
              </a:lnSpc>
            </a:pPr>
            <a:r>
              <a:rPr lang="en-US" sz="4800" b="1" i="1" dirty="0">
                <a:solidFill>
                  <a:srgbClr val="2D426F"/>
                </a:solidFill>
                <a:latin typeface="Lato Bold Italics"/>
                <a:ea typeface="Lato Bold Italics"/>
                <a:cs typeface="Lato Bold Italics"/>
                <a:sym typeface="Lato Bold Italics"/>
              </a:rPr>
              <a:t>“When do I hear the voice of God in my life?</a:t>
            </a:r>
          </a:p>
          <a:p>
            <a:pPr algn="l">
              <a:lnSpc>
                <a:spcPts val="4783"/>
              </a:lnSpc>
            </a:pPr>
            <a:r>
              <a:rPr lang="en-US" sz="4800" b="1" i="1" dirty="0">
                <a:solidFill>
                  <a:srgbClr val="2D426F"/>
                </a:solidFill>
                <a:latin typeface="Lato Bold Italics"/>
                <a:ea typeface="Lato Bold Italics"/>
                <a:cs typeface="Lato Bold Italics"/>
                <a:sym typeface="Lato Bold Italics"/>
              </a:rPr>
              <a:t> Who are the people in our parish/community whom we have not </a:t>
            </a:r>
          </a:p>
          <a:p>
            <a:pPr algn="l">
              <a:lnSpc>
                <a:spcPts val="4783"/>
              </a:lnSpc>
            </a:pPr>
            <a:r>
              <a:rPr lang="en-US" sz="4800" b="1" i="1" dirty="0">
                <a:solidFill>
                  <a:srgbClr val="2D426F"/>
                </a:solidFill>
                <a:latin typeface="Lato Bold Italics"/>
                <a:ea typeface="Lato Bold Italics"/>
                <a:cs typeface="Lato Bold Italics"/>
                <a:sym typeface="Lato Bold Italics"/>
              </a:rPr>
              <a:t>         yet truly listened to?”</a:t>
            </a:r>
          </a:p>
          <a:p>
            <a:pPr algn="l">
              <a:lnSpc>
                <a:spcPts val="4783"/>
              </a:lnSpc>
            </a:pPr>
            <a:endParaRPr lang="en-US" sz="4800" b="1" i="1" dirty="0">
              <a:solidFill>
                <a:srgbClr val="2D426F"/>
              </a:solidFill>
              <a:latin typeface="Lato Bold Italics"/>
              <a:ea typeface="Lato Bold Italics"/>
              <a:cs typeface="Lato Bold Italics"/>
              <a:sym typeface="Lato Bold Italics"/>
            </a:endParaRPr>
          </a:p>
          <a:p>
            <a:pPr algn="l">
              <a:lnSpc>
                <a:spcPts val="4783"/>
              </a:lnSpc>
            </a:pPr>
            <a:r>
              <a:rPr lang="en-US" sz="4800" b="1" i="1" dirty="0">
                <a:solidFill>
                  <a:srgbClr val="2D426F"/>
                </a:solidFill>
                <a:latin typeface="Lato Bold Italics"/>
                <a:ea typeface="Lato Bold Italics"/>
                <a:cs typeface="Lato Bold Italics"/>
                <a:sym typeface="Lato Bold Italics"/>
              </a:rPr>
              <a:t>SILENCE (1-2 minutes): Reflect in silence: What touched my heart?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4" name="TextBox 4"/>
          <p:cNvSpPr txBox="1"/>
          <p:nvPr/>
        </p:nvSpPr>
        <p:spPr>
          <a:xfrm>
            <a:off x="808660" y="2076985"/>
            <a:ext cx="16670680" cy="6779676"/>
          </a:xfrm>
          <a:prstGeom prst="rect">
            <a:avLst/>
          </a:prstGeom>
        </p:spPr>
        <p:txBody>
          <a:bodyPr lIns="0" tIns="0" rIns="0" bIns="0" rtlCol="0" anchor="t">
            <a:spAutoFit/>
          </a:bodyPr>
          <a:lstStyle/>
          <a:p>
            <a:pPr algn="l">
              <a:lnSpc>
                <a:spcPts val="4783"/>
              </a:lnSpc>
            </a:pPr>
            <a:r>
              <a:rPr lang="en-US" sz="5400" b="1" i="1" u="sng" dirty="0">
                <a:solidFill>
                  <a:srgbClr val="2D426F"/>
                </a:solidFill>
                <a:latin typeface="Lato Bold Italics"/>
                <a:ea typeface="Lato Bold Italics"/>
                <a:cs typeface="Lato Bold Italics"/>
                <a:sym typeface="Lato Bold Italics"/>
              </a:rPr>
              <a:t>ROUND 2: </a:t>
            </a:r>
            <a:r>
              <a:rPr lang="en-US" sz="5400" b="1" i="1" dirty="0">
                <a:solidFill>
                  <a:srgbClr val="2D426F"/>
                </a:solidFill>
                <a:latin typeface="Lato Bold Italics"/>
                <a:ea typeface="Lato Bold Italics"/>
                <a:cs typeface="Lato Bold Italics"/>
                <a:sym typeface="Lato Bold Italics"/>
              </a:rPr>
              <a:t>RESONANCE (Listening to Others)</a:t>
            </a:r>
          </a:p>
          <a:p>
            <a:pPr algn="l">
              <a:lnSpc>
                <a:spcPts val="4783"/>
              </a:lnSpc>
            </a:pPr>
            <a:r>
              <a:rPr lang="en-US" sz="5400" b="1" i="1" dirty="0">
                <a:solidFill>
                  <a:srgbClr val="2D426F"/>
                </a:solidFill>
                <a:latin typeface="Lato Bold Italics"/>
                <a:ea typeface="Lato Bold Italics"/>
                <a:cs typeface="Lato Bold Italics"/>
                <a:sym typeface="Lato Bold Italics"/>
              </a:rPr>
              <a:t>(1-2 minutes each)</a:t>
            </a:r>
          </a:p>
          <a:p>
            <a:pPr algn="l">
              <a:lnSpc>
                <a:spcPts val="4783"/>
              </a:lnSpc>
            </a:pPr>
            <a:endParaRPr lang="en-US" sz="5400" b="1" i="1" dirty="0">
              <a:solidFill>
                <a:srgbClr val="2D426F"/>
              </a:solidFill>
              <a:latin typeface="Lato Bold Italics"/>
              <a:ea typeface="Lato Bold Italics"/>
              <a:cs typeface="Lato Bold Italics"/>
              <a:sym typeface="Lato Bold Italics"/>
            </a:endParaRPr>
          </a:p>
          <a:p>
            <a:pPr algn="l">
              <a:lnSpc>
                <a:spcPts val="4783"/>
              </a:lnSpc>
            </a:pPr>
            <a:r>
              <a:rPr lang="en-US" sz="5400" b="1" i="1" dirty="0">
                <a:solidFill>
                  <a:srgbClr val="2D426F"/>
                </a:solidFill>
                <a:latin typeface="Lato Bold Italics"/>
                <a:ea typeface="Lato Bold Italics"/>
                <a:cs typeface="Lato Bold Italics"/>
                <a:sym typeface="Lato Bold Italics"/>
              </a:rPr>
              <a:t>QUESTION: </a:t>
            </a:r>
          </a:p>
          <a:p>
            <a:pPr algn="l">
              <a:lnSpc>
                <a:spcPts val="4783"/>
              </a:lnSpc>
            </a:pPr>
            <a:r>
              <a:rPr lang="en-US" sz="5400" b="1" i="1" dirty="0">
                <a:solidFill>
                  <a:srgbClr val="2D426F"/>
                </a:solidFill>
                <a:latin typeface="Lato Bold Italics"/>
                <a:ea typeface="Lato Bold Italics"/>
                <a:cs typeface="Lato Bold Italics"/>
                <a:sym typeface="Lato Bold Italics"/>
              </a:rPr>
              <a:t>“From what I heard, what moved me, touched me or </a:t>
            </a:r>
          </a:p>
          <a:p>
            <a:pPr algn="l">
              <a:lnSpc>
                <a:spcPts val="4783"/>
              </a:lnSpc>
            </a:pPr>
            <a:r>
              <a:rPr lang="en-US" sz="5400" b="1" i="1" dirty="0">
                <a:solidFill>
                  <a:srgbClr val="2D426F"/>
                </a:solidFill>
                <a:latin typeface="Lato Bold Italics"/>
                <a:ea typeface="Lato Bold Italics"/>
                <a:cs typeface="Lato Bold Italics"/>
                <a:sym typeface="Lato Bold Italics"/>
              </a:rPr>
              <a:t>         challenged me?”</a:t>
            </a:r>
          </a:p>
          <a:p>
            <a:pPr algn="l">
              <a:lnSpc>
                <a:spcPts val="4783"/>
              </a:lnSpc>
            </a:pPr>
            <a:endParaRPr lang="en-US" sz="5400" b="1" i="1" dirty="0">
              <a:solidFill>
                <a:srgbClr val="2D426F"/>
              </a:solidFill>
              <a:latin typeface="Lato Bold Italics"/>
              <a:ea typeface="Lato Bold Italics"/>
              <a:cs typeface="Lato Bold Italics"/>
              <a:sym typeface="Lato Bold Italics"/>
            </a:endParaRPr>
          </a:p>
          <a:p>
            <a:pPr algn="l">
              <a:lnSpc>
                <a:spcPts val="4783"/>
              </a:lnSpc>
            </a:pPr>
            <a:r>
              <a:rPr lang="en-US" sz="5400" b="1" i="1" dirty="0">
                <a:solidFill>
                  <a:srgbClr val="2D426F"/>
                </a:solidFill>
                <a:latin typeface="Lato Bold Italics"/>
                <a:ea typeface="Lato Bold Italics"/>
                <a:cs typeface="Lato Bold Italics"/>
                <a:sym typeface="Lato Bold Italics"/>
              </a:rPr>
              <a:t>·SILENCE (1-2 minutes)</a:t>
            </a:r>
          </a:p>
          <a:p>
            <a:pPr algn="l">
              <a:lnSpc>
                <a:spcPts val="4783"/>
              </a:lnSpc>
            </a:pPr>
            <a:r>
              <a:rPr lang="en-US" sz="5400" b="1" i="1" dirty="0">
                <a:solidFill>
                  <a:srgbClr val="2D426F"/>
                </a:solidFill>
                <a:latin typeface="Lato Bold Italics"/>
                <a:ea typeface="Lato Bold Italics"/>
                <a:cs typeface="Lato Bold Italics"/>
                <a:sym typeface="Lato Bold Italics"/>
              </a:rPr>
              <a:t>Reflect in silence: Where did I hear the voice of the Lord in </a:t>
            </a:r>
          </a:p>
          <a:p>
            <a:pPr algn="l">
              <a:lnSpc>
                <a:spcPts val="4783"/>
              </a:lnSpc>
            </a:pPr>
            <a:r>
              <a:rPr lang="en-US" sz="5400" b="1" i="1" dirty="0">
                <a:solidFill>
                  <a:srgbClr val="2D426F"/>
                </a:solidFill>
                <a:latin typeface="Lato Bold Italics"/>
                <a:ea typeface="Lato Bold Italics"/>
                <a:cs typeface="Lato Bold Italics"/>
                <a:sym typeface="Lato Bold Italics"/>
              </a:rPr>
              <a:t>          what I heard?</a:t>
            </a:r>
          </a:p>
          <a:p>
            <a:pPr algn="l">
              <a:lnSpc>
                <a:spcPts val="4783"/>
              </a:lnSpc>
            </a:pPr>
            <a:endParaRPr lang="en-US" sz="5400" b="1" i="1" dirty="0">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4" name="TextBox 4"/>
          <p:cNvSpPr txBox="1"/>
          <p:nvPr/>
        </p:nvSpPr>
        <p:spPr>
          <a:xfrm>
            <a:off x="1143000" y="2076985"/>
            <a:ext cx="16336340" cy="6184450"/>
          </a:xfrm>
          <a:prstGeom prst="rect">
            <a:avLst/>
          </a:prstGeom>
        </p:spPr>
        <p:txBody>
          <a:bodyPr wrap="square" lIns="0" tIns="0" rIns="0" bIns="0" rtlCol="0" anchor="t">
            <a:spAutoFit/>
          </a:bodyPr>
          <a:lstStyle/>
          <a:p>
            <a:pPr algn="l">
              <a:lnSpc>
                <a:spcPts val="4783"/>
              </a:lnSpc>
            </a:pPr>
            <a:r>
              <a:rPr lang="en-US" sz="5400" b="1" i="1" u="sng" dirty="0">
                <a:solidFill>
                  <a:srgbClr val="2D426F"/>
                </a:solidFill>
                <a:latin typeface="Lato Bold Italics"/>
                <a:ea typeface="Lato Bold Italics"/>
                <a:cs typeface="Lato Bold Italics"/>
                <a:sym typeface="Lato Bold Italics"/>
              </a:rPr>
              <a:t>ROUND 3:</a:t>
            </a:r>
            <a:r>
              <a:rPr lang="en-US" sz="5400" b="1" i="1" dirty="0">
                <a:solidFill>
                  <a:srgbClr val="2D426F"/>
                </a:solidFill>
                <a:latin typeface="Lato Bold Italics"/>
                <a:ea typeface="Lato Bold Italics"/>
                <a:cs typeface="Lato Bold Italics"/>
                <a:sym typeface="Lato Bold Italics"/>
              </a:rPr>
              <a:t> DISCERNMENT (Listening Together to the Holy 			 Spirit)</a:t>
            </a:r>
          </a:p>
          <a:p>
            <a:pPr algn="l">
              <a:lnSpc>
                <a:spcPts val="4783"/>
              </a:lnSpc>
            </a:pPr>
            <a:r>
              <a:rPr lang="en-US" sz="5400" b="1" i="1" dirty="0">
                <a:solidFill>
                  <a:srgbClr val="2D426F"/>
                </a:solidFill>
                <a:latin typeface="Lato Bold Italics"/>
                <a:ea typeface="Lato Bold Italics"/>
                <a:cs typeface="Lato Bold Italics"/>
                <a:sym typeface="Lato Bold Italics"/>
              </a:rPr>
              <a:t>(1 minute each. 5-10 minutes for convergence) </a:t>
            </a:r>
          </a:p>
          <a:p>
            <a:pPr algn="l">
              <a:lnSpc>
                <a:spcPts val="4783"/>
              </a:lnSpc>
            </a:pPr>
            <a:endParaRPr lang="en-US" sz="5400" b="1" i="1" dirty="0">
              <a:solidFill>
                <a:srgbClr val="2D426F"/>
              </a:solidFill>
              <a:latin typeface="Lato Bold Italics"/>
              <a:ea typeface="Lato Bold Italics"/>
              <a:cs typeface="Lato Bold Italics"/>
              <a:sym typeface="Lato Bold Italics"/>
            </a:endParaRPr>
          </a:p>
          <a:p>
            <a:pPr algn="l">
              <a:lnSpc>
                <a:spcPts val="4783"/>
              </a:lnSpc>
            </a:pPr>
            <a:r>
              <a:rPr lang="en-US" sz="5400" b="1" i="1" dirty="0">
                <a:solidFill>
                  <a:srgbClr val="2D426F"/>
                </a:solidFill>
                <a:latin typeface="Lato Bold Italics"/>
                <a:ea typeface="Lato Bold Italics"/>
                <a:cs typeface="Lato Bold Italics"/>
                <a:sym typeface="Lato Bold Italics"/>
              </a:rPr>
              <a:t>QUESTION: </a:t>
            </a:r>
          </a:p>
          <a:p>
            <a:pPr algn="l">
              <a:lnSpc>
                <a:spcPts val="4783"/>
              </a:lnSpc>
            </a:pPr>
            <a:r>
              <a:rPr lang="en-US" sz="5400" b="1" i="1" dirty="0">
                <a:solidFill>
                  <a:srgbClr val="2D426F"/>
                </a:solidFill>
                <a:latin typeface="Lato Bold Italics"/>
                <a:ea typeface="Lato Bold Italics"/>
                <a:cs typeface="Lato Bold Italics"/>
                <a:sym typeface="Lato Bold Italics"/>
              </a:rPr>
              <a:t>How is the Holy Spirit calling us to become a more 		listening Church? </a:t>
            </a:r>
          </a:p>
          <a:p>
            <a:pPr algn="l">
              <a:lnSpc>
                <a:spcPts val="4783"/>
              </a:lnSpc>
            </a:pPr>
            <a:r>
              <a:rPr lang="en-US" sz="5400" b="1" i="1" dirty="0">
                <a:solidFill>
                  <a:srgbClr val="2D426F"/>
                </a:solidFill>
                <a:latin typeface="Lato Bold Italics"/>
                <a:ea typeface="Lato Bold Italics"/>
                <a:cs typeface="Lato Bold Italics"/>
                <a:sym typeface="Lato Bold Italics"/>
              </a:rPr>
              <a:t>What is the Holy Spirit inviting us to do as a 	Parish/Community?</a:t>
            </a:r>
          </a:p>
          <a:p>
            <a:pPr algn="l">
              <a:lnSpc>
                <a:spcPts val="4783"/>
              </a:lnSpc>
            </a:pPr>
            <a:endParaRPr lang="en-US" sz="5400" b="1" i="1" dirty="0">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4" name="TextBox 4"/>
          <p:cNvSpPr txBox="1"/>
          <p:nvPr/>
        </p:nvSpPr>
        <p:spPr>
          <a:xfrm>
            <a:off x="564923" y="1104900"/>
            <a:ext cx="16914417" cy="7983211"/>
          </a:xfrm>
          <a:prstGeom prst="rect">
            <a:avLst/>
          </a:prstGeom>
        </p:spPr>
        <p:txBody>
          <a:bodyPr wrap="square" lIns="0" tIns="0" rIns="0" bIns="0" rtlCol="0" anchor="t">
            <a:spAutoFit/>
          </a:bodyPr>
          <a:lstStyle/>
          <a:p>
            <a:pPr algn="l">
              <a:lnSpc>
                <a:spcPts val="4783"/>
              </a:lnSpc>
            </a:pPr>
            <a:r>
              <a:rPr lang="en-US" sz="4400" b="1" i="1" u="sng" dirty="0">
                <a:solidFill>
                  <a:srgbClr val="2D426F"/>
                </a:solidFill>
                <a:latin typeface="Lato Bold Italics"/>
                <a:ea typeface="Lato Bold Italics"/>
                <a:cs typeface="Lato Bold Italics"/>
                <a:sym typeface="Lato Bold Italics"/>
              </a:rPr>
              <a:t>COMMUNAL DISCERNMENT:</a:t>
            </a:r>
          </a:p>
          <a:p>
            <a:pPr algn="l">
              <a:lnSpc>
                <a:spcPts val="4783"/>
              </a:lnSpc>
            </a:pPr>
            <a:r>
              <a:rPr lang="en-US" sz="4400" b="1" i="1" dirty="0">
                <a:solidFill>
                  <a:srgbClr val="2D426F"/>
                </a:solidFill>
                <a:latin typeface="Lato Bold Italics"/>
                <a:ea typeface="Lato Bold Italics"/>
                <a:cs typeface="Lato Bold Italics"/>
                <a:sym typeface="Lato Bold Italics"/>
              </a:rPr>
              <a:t>During Round 3, the Recorder notes: Common words, Repeated themes, 				Emerging insights. </a:t>
            </a:r>
          </a:p>
          <a:p>
            <a:pPr algn="l">
              <a:lnSpc>
                <a:spcPts val="4783"/>
              </a:lnSpc>
            </a:pPr>
            <a:endParaRPr lang="en-US" sz="4400" b="1" i="1" dirty="0">
              <a:solidFill>
                <a:srgbClr val="2D426F"/>
              </a:solidFill>
              <a:latin typeface="Lato Bold Italics"/>
              <a:ea typeface="Lato Bold Italics"/>
              <a:cs typeface="Lato Bold Italics"/>
              <a:sym typeface="Lato Bold Italics"/>
            </a:endParaRPr>
          </a:p>
          <a:p>
            <a:pPr algn="l">
              <a:lnSpc>
                <a:spcPts val="4783"/>
              </a:lnSpc>
            </a:pPr>
            <a:r>
              <a:rPr lang="en-US" sz="4400" b="1" i="1" dirty="0">
                <a:solidFill>
                  <a:srgbClr val="2D426F"/>
                </a:solidFill>
                <a:latin typeface="Lato Bold Italics"/>
                <a:ea typeface="Lato Bold Italics"/>
                <a:cs typeface="Lato Bold Italics"/>
                <a:sym typeface="Lato Bold Italics"/>
              </a:rPr>
              <a:t>·      The group focuses on discernment, not discussion.</a:t>
            </a:r>
          </a:p>
          <a:p>
            <a:pPr algn="l">
              <a:lnSpc>
                <a:spcPts val="4783"/>
              </a:lnSpc>
            </a:pPr>
            <a:endParaRPr lang="en-US" sz="4400" b="1" i="1" dirty="0">
              <a:solidFill>
                <a:srgbClr val="2D426F"/>
              </a:solidFill>
              <a:latin typeface="Lato Bold Italics"/>
              <a:ea typeface="Lato Bold Italics"/>
              <a:cs typeface="Lato Bold Italics"/>
              <a:sym typeface="Lato Bold Italics"/>
            </a:endParaRPr>
          </a:p>
          <a:p>
            <a:pPr algn="l">
              <a:lnSpc>
                <a:spcPts val="4783"/>
              </a:lnSpc>
            </a:pPr>
            <a:r>
              <a:rPr lang="en-US" sz="4400" b="1" i="1" dirty="0">
                <a:solidFill>
                  <a:srgbClr val="2D426F"/>
                </a:solidFill>
                <a:latin typeface="Lato Bold Italics"/>
                <a:ea typeface="Lato Bold Italics"/>
                <a:cs typeface="Lato Bold Italics"/>
                <a:sym typeface="Lato Bold Italics"/>
              </a:rPr>
              <a:t>·Together, recognize: Where is the Spirit leading us? What is God’s clear c</a:t>
            </a:r>
          </a:p>
          <a:p>
            <a:pPr algn="l">
              <a:lnSpc>
                <a:spcPts val="4783"/>
              </a:lnSpc>
            </a:pPr>
            <a:r>
              <a:rPr lang="en-US" sz="4400" b="1" i="1" dirty="0">
                <a:solidFill>
                  <a:srgbClr val="2D426F"/>
                </a:solidFill>
                <a:latin typeface="Lato Bold Italics"/>
                <a:ea typeface="Lato Bold Italics"/>
                <a:cs typeface="Lato Bold Italics"/>
                <a:sym typeface="Lato Bold Italics"/>
              </a:rPr>
              <a:t>	all based on His Word and the situation of the people? What issues 	are we being called to respond as a parish/community.</a:t>
            </a:r>
          </a:p>
          <a:p>
            <a:pPr algn="l">
              <a:lnSpc>
                <a:spcPts val="4783"/>
              </a:lnSpc>
            </a:pPr>
            <a:endParaRPr lang="en-US" sz="4400" b="1" i="1" dirty="0">
              <a:solidFill>
                <a:srgbClr val="2D426F"/>
              </a:solidFill>
              <a:latin typeface="Lato Bold Italics"/>
              <a:ea typeface="Lato Bold Italics"/>
              <a:cs typeface="Lato Bold Italics"/>
              <a:sym typeface="Lato Bold Italics"/>
            </a:endParaRPr>
          </a:p>
          <a:p>
            <a:pPr algn="l">
              <a:lnSpc>
                <a:spcPts val="4783"/>
              </a:lnSpc>
            </a:pPr>
            <a:r>
              <a:rPr lang="en-US" sz="4400" b="1" i="1" dirty="0">
                <a:solidFill>
                  <a:srgbClr val="2D426F"/>
                </a:solidFill>
                <a:latin typeface="Lato Bold Italics"/>
                <a:ea typeface="Lato Bold Italics"/>
                <a:cs typeface="Lato Bold Italics"/>
                <a:sym typeface="Lato Bold Italics"/>
              </a:rPr>
              <a:t>·The Facilitator/Recorder: Reports to the larger group or submits the 	communal discernment to the Main facilitator for synthesis.</a:t>
            </a:r>
          </a:p>
          <a:p>
            <a:pPr algn="l">
              <a:lnSpc>
                <a:spcPts val="4783"/>
              </a:lnSpc>
            </a:pPr>
            <a:endParaRPr lang="en-US" sz="3986" b="1" i="1" dirty="0">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a:extLst>
              <a:ext uri="{FF2B5EF4-FFF2-40B4-BE49-F238E27FC236}">
                <a16:creationId xmlns:a16="http://schemas.microsoft.com/office/drawing/2014/main" id="{0371A3A1-DA80-A1A2-F0B5-F24423EF5ED5}"/>
              </a:ext>
            </a:extLst>
          </p:cNvPr>
          <p:cNvSpPr>
            <a:spLocks noGrp="1"/>
          </p:cNvSpPr>
          <p:nvPr>
            <p:ph type="title"/>
          </p:nvPr>
        </p:nvSpPr>
        <p:spPr/>
        <p:txBody>
          <a:bodyPr/>
          <a:lstStyle/>
          <a:p>
            <a:endParaRPr lang="en-PH" altLang="en-US"/>
          </a:p>
        </p:txBody>
      </p:sp>
      <p:sp>
        <p:nvSpPr>
          <p:cNvPr id="94211" name="Content Placeholder 2">
            <a:extLst>
              <a:ext uri="{FF2B5EF4-FFF2-40B4-BE49-F238E27FC236}">
                <a16:creationId xmlns:a16="http://schemas.microsoft.com/office/drawing/2014/main" id="{36C97FCC-3840-2283-5B33-7A653C1CF9E5}"/>
              </a:ext>
            </a:extLst>
          </p:cNvPr>
          <p:cNvSpPr>
            <a:spLocks noGrp="1"/>
          </p:cNvSpPr>
          <p:nvPr>
            <p:ph idx="1"/>
          </p:nvPr>
        </p:nvSpPr>
        <p:spPr/>
        <p:txBody>
          <a:bodyPr/>
          <a:lstStyle/>
          <a:p>
            <a:endParaRPr lang="en-PH" altLang="en-US"/>
          </a:p>
        </p:txBody>
      </p:sp>
      <p:pic>
        <p:nvPicPr>
          <p:cNvPr id="94212" name="Picture 2" descr="C:\Users\sony\Desktop\maxresdefault.jpg">
            <a:extLst>
              <a:ext uri="{FF2B5EF4-FFF2-40B4-BE49-F238E27FC236}">
                <a16:creationId xmlns:a16="http://schemas.microsoft.com/office/drawing/2014/main" id="{6EECAF94-5FEB-ADD7-08B0-C9400EDBF7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8288000"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564923" y="871880"/>
            <a:ext cx="15518955" cy="72694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RESPONSE / PASTORAL ACTION PLAN</a:t>
            </a:r>
          </a:p>
        </p:txBody>
      </p:sp>
      <p:sp>
        <p:nvSpPr>
          <p:cNvPr id="4" name="TextBox 4"/>
          <p:cNvSpPr txBox="1"/>
          <p:nvPr/>
        </p:nvSpPr>
        <p:spPr>
          <a:xfrm>
            <a:off x="808660" y="1895934"/>
            <a:ext cx="16670680" cy="6666642"/>
          </a:xfrm>
          <a:prstGeom prst="rect">
            <a:avLst/>
          </a:prstGeom>
        </p:spPr>
        <p:txBody>
          <a:bodyPr lIns="0" tIns="0" rIns="0" bIns="0" rtlCol="0" anchor="t">
            <a:spAutoFit/>
          </a:bodyPr>
          <a:lstStyle/>
          <a:p>
            <a:pPr algn="l">
              <a:lnSpc>
                <a:spcPts val="4783"/>
              </a:lnSpc>
            </a:pPr>
            <a:r>
              <a:rPr lang="en-US" sz="3986" b="1" i="1">
                <a:solidFill>
                  <a:srgbClr val="2D426F"/>
                </a:solidFill>
                <a:latin typeface="Lato Bold Italics"/>
                <a:ea typeface="Lato Bold Italics"/>
                <a:cs typeface="Lato Bold Italics"/>
                <a:sym typeface="Lato Bold Italics"/>
              </a:rPr>
              <a:t>MAY-JUNE 2026:</a:t>
            </a:r>
          </a:p>
          <a:p>
            <a:pPr algn="l">
              <a:lnSpc>
                <a:spcPts val="4783"/>
              </a:lnSpc>
            </a:pPr>
            <a:r>
              <a:rPr lang="en-US" sz="3986" b="1" i="1">
                <a:solidFill>
                  <a:srgbClr val="2D426F"/>
                </a:solidFill>
                <a:latin typeface="Lato Bold Italics"/>
                <a:ea typeface="Lato Bold Italics"/>
                <a:cs typeface="Lato Bold Italics"/>
                <a:sym typeface="Lato Bold Italics"/>
              </a:rPr>
              <a:t>·Training of District Formation Team</a:t>
            </a:r>
          </a:p>
          <a:p>
            <a:pPr algn="l">
              <a:lnSpc>
                <a:spcPts val="4783"/>
              </a:lnSpc>
            </a:pPr>
            <a:r>
              <a:rPr lang="en-US" sz="3986" b="1" i="1">
                <a:solidFill>
                  <a:srgbClr val="2D426F"/>
                </a:solidFill>
                <a:latin typeface="Lato Bold Italics"/>
                <a:ea typeface="Lato Bold Italics"/>
                <a:cs typeface="Lato Bold Italics"/>
                <a:sym typeface="Lato Bold Italics"/>
              </a:rPr>
              <a:t>·Appoint District Formation Coordinator </a:t>
            </a:r>
          </a:p>
          <a:p>
            <a:pPr algn="l">
              <a:lnSpc>
                <a:spcPts val="4783"/>
              </a:lnSpc>
            </a:pPr>
            <a:r>
              <a:rPr lang="en-US" sz="3986" b="1" i="1">
                <a:solidFill>
                  <a:srgbClr val="2D426F"/>
                </a:solidFill>
                <a:latin typeface="Lato Bold Italics"/>
                <a:ea typeface="Lato Bold Italics"/>
                <a:cs typeface="Lato Bold Italics"/>
                <a:sym typeface="Lato Bold Italics"/>
              </a:rPr>
              <a:t>·Establish Parish Formation Team</a:t>
            </a:r>
          </a:p>
          <a:p>
            <a:pPr algn="l">
              <a:lnSpc>
                <a:spcPts val="4783"/>
              </a:lnSpc>
            </a:pPr>
            <a:r>
              <a:rPr lang="en-US" sz="3986" b="1" i="1">
                <a:solidFill>
                  <a:srgbClr val="2D426F"/>
                </a:solidFill>
                <a:latin typeface="Lato Bold Italics"/>
                <a:ea typeface="Lato Bold Italics"/>
                <a:cs typeface="Lato Bold Italics"/>
                <a:sym typeface="Lato Bold Italics"/>
              </a:rPr>
              <a:t>·Training of Parish Formation Team</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JULY-DECEMBER </a:t>
            </a:r>
          </a:p>
          <a:p>
            <a:pPr algn="l">
              <a:lnSpc>
                <a:spcPts val="4783"/>
              </a:lnSpc>
            </a:pPr>
            <a:r>
              <a:rPr lang="en-US" sz="3986" b="1" i="1">
                <a:solidFill>
                  <a:srgbClr val="2D426F"/>
                </a:solidFill>
                <a:latin typeface="Lato Bold Italics"/>
                <a:ea typeface="Lato Bold Italics"/>
                <a:cs typeface="Lato Bold Italics"/>
                <a:sym typeface="Lato Bold Italics"/>
              </a:rPr>
              <a:t>·Practical Application of Listening: Creating spaces for listening in the Parishes and Communities</a:t>
            </a:r>
          </a:p>
          <a:p>
            <a:pPr algn="l">
              <a:lnSpc>
                <a:spcPts val="4783"/>
              </a:lnSpc>
            </a:pPr>
            <a:r>
              <a:rPr lang="en-US" sz="3986" b="1" i="1">
                <a:solidFill>
                  <a:srgbClr val="2D426F"/>
                </a:solidFill>
                <a:latin typeface="Lato Bold Italics"/>
                <a:ea typeface="Lato Bold Italics"/>
                <a:cs typeface="Lato Bold Italics"/>
                <a:sym typeface="Lato Bold Italics"/>
              </a:rPr>
              <a:t>·Training of Formation Teams from Commissions and other Sectors </a:t>
            </a:r>
          </a:p>
          <a:p>
            <a:pPr algn="l">
              <a:lnSpc>
                <a:spcPts val="4783"/>
              </a:lnSpc>
            </a:pPr>
            <a:endParaRPr lang="en-US" sz="3986" b="1" i="1">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14301" y="594970"/>
            <a:ext cx="15518955" cy="143179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KEY POINTS FOR FORMATORS ON HOW TO CONDUCT CONVERSATION IN THE SPIRIT</a:t>
            </a:r>
          </a:p>
        </p:txBody>
      </p:sp>
      <p:sp>
        <p:nvSpPr>
          <p:cNvPr id="4" name="TextBox 4"/>
          <p:cNvSpPr txBox="1"/>
          <p:nvPr/>
        </p:nvSpPr>
        <p:spPr>
          <a:xfrm>
            <a:off x="614301" y="3048080"/>
            <a:ext cx="16670680" cy="3030292"/>
          </a:xfrm>
          <a:prstGeom prst="rect">
            <a:avLst/>
          </a:prstGeom>
        </p:spPr>
        <p:txBody>
          <a:bodyPr lIns="0" tIns="0" rIns="0" bIns="0" rtlCol="0" anchor="t">
            <a:spAutoFit/>
          </a:bodyPr>
          <a:lstStyle/>
          <a:p>
            <a:pPr algn="l">
              <a:lnSpc>
                <a:spcPts val="4783"/>
              </a:lnSpc>
            </a:pPr>
            <a:r>
              <a:rPr lang="en-US" sz="3986" b="1" i="1">
                <a:solidFill>
                  <a:srgbClr val="2D426F"/>
                </a:solidFill>
                <a:latin typeface="Lato Bold Italics"/>
                <a:ea typeface="Lato Bold Italics"/>
                <a:cs typeface="Lato Bold Italics"/>
                <a:sym typeface="Lato Bold Italics"/>
              </a:rPr>
              <a:t>SYNTHESIS </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Summarize: key insights, movements of the Spirit, possible next steps</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endParaRPr lang="en-US" sz="3986" b="1" i="1">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14301" y="594970"/>
            <a:ext cx="15518955" cy="143179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KEY POINTS FOR FORMATORS ON HOW TO CONDUCT CONVERSATION IN THE SPIRIT</a:t>
            </a:r>
          </a:p>
        </p:txBody>
      </p:sp>
      <p:sp>
        <p:nvSpPr>
          <p:cNvPr id="4" name="TextBox 4"/>
          <p:cNvSpPr txBox="1"/>
          <p:nvPr/>
        </p:nvSpPr>
        <p:spPr>
          <a:xfrm>
            <a:off x="614301" y="3048080"/>
            <a:ext cx="16670680" cy="4242409"/>
          </a:xfrm>
          <a:prstGeom prst="rect">
            <a:avLst/>
          </a:prstGeom>
        </p:spPr>
        <p:txBody>
          <a:bodyPr lIns="0" tIns="0" rIns="0" bIns="0" rtlCol="0" anchor="t">
            <a:spAutoFit/>
          </a:bodyPr>
          <a:lstStyle/>
          <a:p>
            <a:pPr algn="l">
              <a:lnSpc>
                <a:spcPts val="4783"/>
              </a:lnSpc>
            </a:pPr>
            <a:r>
              <a:rPr lang="en-US" sz="3986" b="1" i="1">
                <a:solidFill>
                  <a:srgbClr val="2D426F"/>
                </a:solidFill>
                <a:latin typeface="Lato Bold Italics"/>
                <a:ea typeface="Lato Bold Italics"/>
                <a:cs typeface="Lato Bold Italics"/>
                <a:sym typeface="Lato Bold Italics"/>
              </a:rPr>
              <a:t>PRACTICUM (VERY IMPORTANT FOR TRAINING OF TRAINORS)</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After input, divide participants into groups and let them:</a:t>
            </a:r>
          </a:p>
          <a:p>
            <a:pPr algn="l">
              <a:lnSpc>
                <a:spcPts val="4783"/>
              </a:lnSpc>
            </a:pPr>
            <a:r>
              <a:rPr lang="en-US" sz="3986" b="1" i="1">
                <a:solidFill>
                  <a:srgbClr val="2D426F"/>
                </a:solidFill>
                <a:latin typeface="Lato Bold Italics"/>
                <a:ea typeface="Lato Bold Italics"/>
                <a:cs typeface="Lato Bold Italics"/>
                <a:sym typeface="Lato Bold Italics"/>
              </a:rPr>
              <a:t>·Experience full process (1 hour).</a:t>
            </a:r>
          </a:p>
          <a:p>
            <a:pPr algn="l">
              <a:lnSpc>
                <a:spcPts val="4783"/>
              </a:lnSpc>
            </a:pPr>
            <a:r>
              <a:rPr lang="en-US" sz="3986" b="1" i="1">
                <a:solidFill>
                  <a:srgbClr val="2D426F"/>
                </a:solidFill>
                <a:latin typeface="Lato Bold Italics"/>
                <a:ea typeface="Lato Bold Italics"/>
                <a:cs typeface="Lato Bold Italics"/>
                <a:sym typeface="Lato Bold Italics"/>
              </a:rPr>
              <a:t>·Rotate facilitators.</a:t>
            </a:r>
          </a:p>
          <a:p>
            <a:pPr algn="l">
              <a:lnSpc>
                <a:spcPts val="4783"/>
              </a:lnSpc>
            </a:pPr>
            <a:r>
              <a:rPr lang="en-US" sz="3986" b="1" i="1">
                <a:solidFill>
                  <a:srgbClr val="2D426F"/>
                </a:solidFill>
                <a:latin typeface="Lato Bold Italics"/>
                <a:ea typeface="Lato Bold Italics"/>
                <a:cs typeface="Lato Bold Italics"/>
                <a:sym typeface="Lato Bold Italics"/>
              </a:rPr>
              <a:t>·Debrief together.</a:t>
            </a:r>
          </a:p>
          <a:p>
            <a:pPr algn="l">
              <a:lnSpc>
                <a:spcPts val="4783"/>
              </a:lnSpc>
            </a:pPr>
            <a:endParaRPr lang="en-US" sz="3986" b="1" i="1">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14301" y="594970"/>
            <a:ext cx="15518955" cy="143179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KEY POINTS FOR FORMATORS ON HOW TO CONDUCT CONVERSATION IN THE SPIRIT</a:t>
            </a:r>
          </a:p>
        </p:txBody>
      </p:sp>
      <p:sp>
        <p:nvSpPr>
          <p:cNvPr id="4" name="TextBox 4"/>
          <p:cNvSpPr txBox="1"/>
          <p:nvPr/>
        </p:nvSpPr>
        <p:spPr>
          <a:xfrm>
            <a:off x="614301" y="3048080"/>
            <a:ext cx="16670680" cy="5454525"/>
          </a:xfrm>
          <a:prstGeom prst="rect">
            <a:avLst/>
          </a:prstGeom>
        </p:spPr>
        <p:txBody>
          <a:bodyPr lIns="0" tIns="0" rIns="0" bIns="0" rtlCol="0" anchor="t">
            <a:spAutoFit/>
          </a:bodyPr>
          <a:lstStyle/>
          <a:p>
            <a:pPr algn="l">
              <a:lnSpc>
                <a:spcPts val="4783"/>
              </a:lnSpc>
            </a:pPr>
            <a:r>
              <a:rPr lang="en-US" sz="3986" b="1" i="1">
                <a:solidFill>
                  <a:srgbClr val="2D426F"/>
                </a:solidFill>
                <a:latin typeface="Lato Bold Italics"/>
                <a:ea typeface="Lato Bold Italics"/>
                <a:cs typeface="Lato Bold Italics"/>
                <a:sym typeface="Lato Bold Italics"/>
              </a:rPr>
              <a:t>DEBRIEFING GUIDE (FOR TRAINERS)</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Ask:</a:t>
            </a:r>
          </a:p>
          <a:p>
            <a:pPr algn="l">
              <a:lnSpc>
                <a:spcPts val="4783"/>
              </a:lnSpc>
            </a:pPr>
            <a:r>
              <a:rPr lang="en-US" sz="3986" b="1" i="1">
                <a:solidFill>
                  <a:srgbClr val="2D426F"/>
                </a:solidFill>
                <a:latin typeface="Lato Bold Italics"/>
                <a:ea typeface="Lato Bold Italics"/>
                <a:cs typeface="Lato Bold Italics"/>
                <a:sym typeface="Lato Bold Italics"/>
              </a:rPr>
              <a:t>·What did you feel during silence?</a:t>
            </a:r>
          </a:p>
          <a:p>
            <a:pPr algn="l">
              <a:lnSpc>
                <a:spcPts val="4783"/>
              </a:lnSpc>
            </a:pPr>
            <a:r>
              <a:rPr lang="en-US" sz="3986" b="1" i="1">
                <a:solidFill>
                  <a:srgbClr val="2D426F"/>
                </a:solidFill>
                <a:latin typeface="Lato Bold Italics"/>
                <a:ea typeface="Lato Bold Italics"/>
                <a:cs typeface="Lato Bold Italics"/>
                <a:sym typeface="Lato Bold Italics"/>
              </a:rPr>
              <a:t>·What was difficult?</a:t>
            </a:r>
          </a:p>
          <a:p>
            <a:pPr algn="l">
              <a:lnSpc>
                <a:spcPts val="4783"/>
              </a:lnSpc>
            </a:pPr>
            <a:r>
              <a:rPr lang="en-US" sz="3986" b="1" i="1">
                <a:solidFill>
                  <a:srgbClr val="2D426F"/>
                </a:solidFill>
                <a:latin typeface="Lato Bold Italics"/>
                <a:ea typeface="Lato Bold Italics"/>
                <a:cs typeface="Lato Bold Italics"/>
                <a:sym typeface="Lato Bold Italics"/>
              </a:rPr>
              <a:t>·What was beautiful?</a:t>
            </a:r>
          </a:p>
          <a:p>
            <a:pPr algn="l">
              <a:lnSpc>
                <a:spcPts val="4783"/>
              </a:lnSpc>
            </a:pPr>
            <a:r>
              <a:rPr lang="en-US" sz="3986" b="1" i="1">
                <a:solidFill>
                  <a:srgbClr val="2D426F"/>
                </a:solidFill>
                <a:latin typeface="Lato Bold Italics"/>
                <a:ea typeface="Lato Bold Italics"/>
                <a:cs typeface="Lato Bold Italics"/>
                <a:sym typeface="Lato Bold Italics"/>
              </a:rPr>
              <a:t>·Where did you sense the Holy Spirit?</a:t>
            </a:r>
          </a:p>
          <a:p>
            <a:pPr algn="l">
              <a:lnSpc>
                <a:spcPts val="4783"/>
              </a:lnSpc>
            </a:pPr>
            <a:r>
              <a:rPr lang="en-US" sz="3986" b="1" i="1">
                <a:solidFill>
                  <a:srgbClr val="2D426F"/>
                </a:solidFill>
                <a:latin typeface="Lato Bold Italics"/>
                <a:ea typeface="Lato Bold Italics"/>
                <a:cs typeface="Lato Bold Italics"/>
                <a:sym typeface="Lato Bold Italics"/>
              </a:rPr>
              <a:t>·What challenges might arise in the parish?</a:t>
            </a:r>
          </a:p>
          <a:p>
            <a:pPr algn="l">
              <a:lnSpc>
                <a:spcPts val="4783"/>
              </a:lnSpc>
            </a:pPr>
            <a:endParaRPr lang="en-US" sz="3986" b="1" i="1">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14301" y="594970"/>
            <a:ext cx="15518955" cy="143179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KEY POINTS FOR FORMATORS ON HOW TO CONDUCT CONVERSATION IN THE SPIRIT</a:t>
            </a:r>
          </a:p>
        </p:txBody>
      </p:sp>
      <p:sp>
        <p:nvSpPr>
          <p:cNvPr id="4" name="TextBox 4"/>
          <p:cNvSpPr txBox="1"/>
          <p:nvPr/>
        </p:nvSpPr>
        <p:spPr>
          <a:xfrm>
            <a:off x="614301" y="3048080"/>
            <a:ext cx="16670680" cy="4848467"/>
          </a:xfrm>
          <a:prstGeom prst="rect">
            <a:avLst/>
          </a:prstGeom>
        </p:spPr>
        <p:txBody>
          <a:bodyPr lIns="0" tIns="0" rIns="0" bIns="0" rtlCol="0" anchor="t">
            <a:spAutoFit/>
          </a:bodyPr>
          <a:lstStyle/>
          <a:p>
            <a:pPr algn="l">
              <a:lnSpc>
                <a:spcPts val="4783"/>
              </a:lnSpc>
            </a:pPr>
            <a:r>
              <a:rPr lang="en-US" sz="3986" b="1" i="1">
                <a:solidFill>
                  <a:srgbClr val="2D426F"/>
                </a:solidFill>
                <a:latin typeface="Lato Bold Italics"/>
                <a:ea typeface="Lato Bold Italics"/>
                <a:cs typeface="Lato Bold Italics"/>
                <a:sym typeface="Lato Bold Italics"/>
              </a:rPr>
              <a:t>COMMON CHALLENGES &amp; HOW TO HANDLE CHALLENGES</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·When people start reacting or debating, gently remind: “Let us return to listening to each other”</a:t>
            </a:r>
          </a:p>
          <a:p>
            <a:pPr algn="l">
              <a:lnSpc>
                <a:spcPts val="4783"/>
              </a:lnSpc>
            </a:pPr>
            <a:r>
              <a:rPr lang="en-US" sz="3986" b="1" i="1">
                <a:solidFill>
                  <a:srgbClr val="2D426F"/>
                </a:solidFill>
                <a:latin typeface="Lato Bold Italics"/>
                <a:ea typeface="Lato Bold Italics"/>
                <a:cs typeface="Lato Bold Italics"/>
                <a:sym typeface="Lato Bold Italics"/>
              </a:rPr>
              <a:t>·Silence feels uncomfortable, assure them: silence is part of prayer.</a:t>
            </a:r>
          </a:p>
          <a:p>
            <a:pPr algn="l">
              <a:lnSpc>
                <a:spcPts val="4783"/>
              </a:lnSpc>
            </a:pPr>
            <a:r>
              <a:rPr lang="en-US" sz="3986" b="1" i="1">
                <a:solidFill>
                  <a:srgbClr val="2D426F"/>
                </a:solidFill>
                <a:latin typeface="Lato Bold Italics"/>
                <a:ea typeface="Lato Bold Italics"/>
                <a:cs typeface="Lato Bold Italics"/>
                <a:sym typeface="Lato Bold Italics"/>
              </a:rPr>
              <a:t>·One person dominates, kindly limit time.</a:t>
            </a:r>
          </a:p>
          <a:p>
            <a:pPr algn="l">
              <a:lnSpc>
                <a:spcPts val="4783"/>
              </a:lnSpc>
            </a:pPr>
            <a:r>
              <a:rPr lang="en-US" sz="3986" b="1" i="1">
                <a:solidFill>
                  <a:srgbClr val="2D426F"/>
                </a:solidFill>
                <a:latin typeface="Lato Bold Italics"/>
                <a:ea typeface="Lato Bold Italics"/>
                <a:cs typeface="Lato Bold Italics"/>
                <a:sym typeface="Lato Bold Italics"/>
              </a:rPr>
              <a:t>·No one speaks, allow silence, invite gently.</a:t>
            </a:r>
          </a:p>
          <a:p>
            <a:pPr algn="l">
              <a:lnSpc>
                <a:spcPts val="4783"/>
              </a:lnSpc>
            </a:pPr>
            <a:endParaRPr lang="en-US" sz="3986" b="1" i="1">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14301" y="594970"/>
            <a:ext cx="15518955" cy="143179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KEY POINTS FOR FORMATORS ON HOW TO CONDUCT CONVERSATION IN THE SPIRIT</a:t>
            </a:r>
          </a:p>
        </p:txBody>
      </p:sp>
      <p:sp>
        <p:nvSpPr>
          <p:cNvPr id="4" name="TextBox 4"/>
          <p:cNvSpPr txBox="1"/>
          <p:nvPr/>
        </p:nvSpPr>
        <p:spPr>
          <a:xfrm>
            <a:off x="614301" y="3048080"/>
            <a:ext cx="16670680" cy="4242409"/>
          </a:xfrm>
          <a:prstGeom prst="rect">
            <a:avLst/>
          </a:prstGeom>
        </p:spPr>
        <p:txBody>
          <a:bodyPr lIns="0" tIns="0" rIns="0" bIns="0" rtlCol="0" anchor="t">
            <a:spAutoFit/>
          </a:bodyPr>
          <a:lstStyle/>
          <a:p>
            <a:pPr algn="l">
              <a:lnSpc>
                <a:spcPts val="4783"/>
              </a:lnSpc>
            </a:pPr>
            <a:r>
              <a:rPr lang="en-US" sz="3986" b="1" i="1">
                <a:solidFill>
                  <a:srgbClr val="2D426F"/>
                </a:solidFill>
                <a:latin typeface="Lato Bold Italics"/>
                <a:ea typeface="Lato Bold Italics"/>
                <a:cs typeface="Lato Bold Italics"/>
                <a:sym typeface="Lato Bold Italics"/>
              </a:rPr>
              <a:t>KEY REMINDERS FOR PARISH IMPLEMENTATION</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·Start with small groups (i.e. 10 people, divide into 2 groups)</a:t>
            </a:r>
          </a:p>
          <a:p>
            <a:pPr algn="l">
              <a:lnSpc>
                <a:spcPts val="4783"/>
              </a:lnSpc>
            </a:pPr>
            <a:r>
              <a:rPr lang="en-US" sz="3986" b="1" i="1">
                <a:solidFill>
                  <a:srgbClr val="2D426F"/>
                </a:solidFill>
                <a:latin typeface="Lato Bold Italics"/>
                <a:ea typeface="Lato Bold Italics"/>
                <a:cs typeface="Lato Bold Italics"/>
                <a:sym typeface="Lato Bold Italics"/>
              </a:rPr>
              <a:t>·Train more facilitators gradually.</a:t>
            </a:r>
          </a:p>
          <a:p>
            <a:pPr algn="l">
              <a:lnSpc>
                <a:spcPts val="4783"/>
              </a:lnSpc>
            </a:pPr>
            <a:r>
              <a:rPr lang="en-US" sz="3986" b="1" i="1">
                <a:solidFill>
                  <a:srgbClr val="2D426F"/>
                </a:solidFill>
                <a:latin typeface="Lato Bold Italics"/>
                <a:ea typeface="Lato Bold Italics"/>
                <a:cs typeface="Lato Bold Italics"/>
                <a:sym typeface="Lato Bold Italics"/>
              </a:rPr>
              <a:t>·Use in Parish/Community assemblies, PPC, PFC, LOMAS gatherings, BEC meetings, Youth and ministry planning, other participating bodies.</a:t>
            </a:r>
          </a:p>
          <a:p>
            <a:pPr algn="l">
              <a:lnSpc>
                <a:spcPts val="4783"/>
              </a:lnSpc>
            </a:pPr>
            <a:endParaRPr lang="en-US" sz="3986" b="1" i="1">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14301" y="594970"/>
            <a:ext cx="15518955" cy="143179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KEY POINTS FOR FORMATORS ON HOW TO CONDUCT CONVERSATION IN THE SPIRIT</a:t>
            </a:r>
          </a:p>
        </p:txBody>
      </p:sp>
      <p:sp>
        <p:nvSpPr>
          <p:cNvPr id="4" name="TextBox 4"/>
          <p:cNvSpPr txBox="1"/>
          <p:nvPr/>
        </p:nvSpPr>
        <p:spPr>
          <a:xfrm>
            <a:off x="614301" y="2587221"/>
            <a:ext cx="16670680" cy="7272701"/>
          </a:xfrm>
          <a:prstGeom prst="rect">
            <a:avLst/>
          </a:prstGeom>
        </p:spPr>
        <p:txBody>
          <a:bodyPr lIns="0" tIns="0" rIns="0" bIns="0" rtlCol="0" anchor="t">
            <a:spAutoFit/>
          </a:bodyPr>
          <a:lstStyle/>
          <a:p>
            <a:pPr algn="l">
              <a:lnSpc>
                <a:spcPts val="4783"/>
              </a:lnSpc>
            </a:pPr>
            <a:r>
              <a:rPr lang="en-US" sz="3986" b="1" i="1">
                <a:solidFill>
                  <a:srgbClr val="2D426F"/>
                </a:solidFill>
                <a:latin typeface="Lato Bold Italics"/>
                <a:ea typeface="Lato Bold Italics"/>
                <a:cs typeface="Lato Bold Italics"/>
                <a:sym typeface="Lato Bold Italics"/>
              </a:rPr>
              <a:t>FINAL EXHORTATION</a:t>
            </a:r>
          </a:p>
          <a:p>
            <a:pPr algn="l">
              <a:lnSpc>
                <a:spcPts val="4783"/>
              </a:lnSpc>
            </a:pPr>
            <a:r>
              <a:rPr lang="en-US" sz="3986" b="1" i="1">
                <a:solidFill>
                  <a:srgbClr val="2D426F"/>
                </a:solidFill>
                <a:latin typeface="Lato Bold Italics"/>
                <a:ea typeface="Lato Bold Italics"/>
                <a:cs typeface="Lato Bold Italics"/>
                <a:sym typeface="Lato Bold Italics"/>
              </a:rPr>
              <a:t>What has the Holy Spirit revealed to us? Overall, one thing has been clearly revealed by the Holy Spirit: We are called to become a “Listening Church”—a Church that:</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·Listens to God.</a:t>
            </a:r>
          </a:p>
          <a:p>
            <a:pPr algn="l">
              <a:lnSpc>
                <a:spcPts val="4783"/>
              </a:lnSpc>
            </a:pPr>
            <a:r>
              <a:rPr lang="en-US" sz="3986" b="1" i="1">
                <a:solidFill>
                  <a:srgbClr val="2D426F"/>
                </a:solidFill>
                <a:latin typeface="Lato Bold Italics"/>
                <a:ea typeface="Lato Bold Italics"/>
                <a:cs typeface="Lato Bold Italics"/>
                <a:sym typeface="Lato Bold Italics"/>
              </a:rPr>
              <a:t>·Listens to one another.</a:t>
            </a:r>
          </a:p>
          <a:p>
            <a:pPr algn="l">
              <a:lnSpc>
                <a:spcPts val="4783"/>
              </a:lnSpc>
            </a:pPr>
            <a:r>
              <a:rPr lang="en-US" sz="3986" b="1" i="1">
                <a:solidFill>
                  <a:srgbClr val="2D426F"/>
                </a:solidFill>
                <a:latin typeface="Lato Bold Italics"/>
                <a:ea typeface="Lato Bold Italics"/>
                <a:cs typeface="Lato Bold Italics"/>
                <a:sym typeface="Lato Bold Italics"/>
              </a:rPr>
              <a:t>·And acts based on what we have heard.</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It is not enough to simply listen—the true mark of synodality is seen in action, in transformation, and in walking together.</a:t>
            </a:r>
          </a:p>
          <a:p>
            <a:pPr algn="l">
              <a:lnSpc>
                <a:spcPts val="4783"/>
              </a:lnSpc>
            </a:pPr>
            <a:endParaRPr lang="en-US" sz="3986" b="1" i="1">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14301" y="594970"/>
            <a:ext cx="15518955" cy="1431798"/>
          </a:xfrm>
          <a:prstGeom prst="rect">
            <a:avLst/>
          </a:prstGeom>
        </p:spPr>
        <p:txBody>
          <a:bodyPr lIns="0" tIns="0" rIns="0" bIns="0" rtlCol="0" anchor="t">
            <a:spAutoFit/>
          </a:bodyPr>
          <a:lstStyle/>
          <a:p>
            <a:pPr algn="l">
              <a:lnSpc>
                <a:spcPts val="5615"/>
              </a:lnSpc>
            </a:pPr>
            <a:r>
              <a:rPr lang="en-US" sz="5199" b="1" spc="192">
                <a:gradFill>
                  <a:gsLst>
                    <a:gs pos="0">
                      <a:srgbClr val="226214">
                        <a:alpha val="100000"/>
                      </a:srgbClr>
                    </a:gs>
                    <a:gs pos="100000">
                      <a:srgbClr val="43CC25">
                        <a:alpha val="100000"/>
                      </a:srgbClr>
                    </a:gs>
                  </a:gsLst>
                  <a:lin ang="5400000"/>
                </a:gradFill>
                <a:latin typeface="Lato Heavy"/>
                <a:ea typeface="Lato Heavy"/>
                <a:cs typeface="Lato Heavy"/>
                <a:sym typeface="Lato Heavy"/>
              </a:rPr>
              <a:t>CALL TO THE FORMATORS:  A MISSION ENTRUSTED TO YOU</a:t>
            </a:r>
          </a:p>
        </p:txBody>
      </p:sp>
      <p:sp>
        <p:nvSpPr>
          <p:cNvPr id="4" name="TextBox 4"/>
          <p:cNvSpPr txBox="1"/>
          <p:nvPr/>
        </p:nvSpPr>
        <p:spPr>
          <a:xfrm>
            <a:off x="614301" y="2225118"/>
            <a:ext cx="16670680" cy="7878759"/>
          </a:xfrm>
          <a:prstGeom prst="rect">
            <a:avLst/>
          </a:prstGeom>
        </p:spPr>
        <p:txBody>
          <a:bodyPr lIns="0" tIns="0" rIns="0" bIns="0" rtlCol="0" anchor="t">
            <a:spAutoFit/>
          </a:bodyPr>
          <a:lstStyle/>
          <a:p>
            <a:pPr algn="l">
              <a:lnSpc>
                <a:spcPts val="4783"/>
              </a:lnSpc>
            </a:pPr>
            <a:r>
              <a:rPr lang="en-US" sz="3986" b="1" i="1">
                <a:solidFill>
                  <a:srgbClr val="2D426F"/>
                </a:solidFill>
                <a:latin typeface="Lato Bold Italics"/>
                <a:ea typeface="Lato Bold Italics"/>
                <a:cs typeface="Lato Bold Italics"/>
                <a:sym typeface="Lato Bold Italics"/>
              </a:rPr>
              <a:t>Formators have a vital role in the implementation of AOC2034 and in the synodal direction of the Church.</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Your mission is to:</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·Create spaces for listening in the parish.</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·Teach and practice Conversation in the Spirit (as a way of life).</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·Strengthen the formation of the people.</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·Help build a Church united in mission.</a:t>
            </a:r>
          </a:p>
          <a:p>
            <a:pPr algn="l">
              <a:lnSpc>
                <a:spcPts val="4783"/>
              </a:lnSpc>
            </a:pPr>
            <a:endParaRPr lang="en-US" sz="3986" b="1" i="1">
              <a:solidFill>
                <a:srgbClr val="2D426F"/>
              </a:solidFill>
              <a:latin typeface="Lato Bold Italics"/>
              <a:ea typeface="Lato Bold Italics"/>
              <a:cs typeface="Lato Bold Italics"/>
              <a:sym typeface="Lato Bold Itali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303254">
            <a:off x="11997190" y="1802284"/>
            <a:ext cx="18261670" cy="13293391"/>
          </a:xfrm>
          <a:custGeom>
            <a:avLst/>
            <a:gdLst/>
            <a:ahLst/>
            <a:cxnLst/>
            <a:rect l="l" t="t" r="r" b="b"/>
            <a:pathLst>
              <a:path w="18261670" h="13293391">
                <a:moveTo>
                  <a:pt x="0" y="0"/>
                </a:moveTo>
                <a:lnTo>
                  <a:pt x="18261671" y="0"/>
                </a:lnTo>
                <a:lnTo>
                  <a:pt x="18261671" y="13293391"/>
                </a:lnTo>
                <a:lnTo>
                  <a:pt x="0" y="13293391"/>
                </a:lnTo>
                <a:lnTo>
                  <a:pt x="0" y="0"/>
                </a:lnTo>
                <a:close/>
              </a:path>
            </a:pathLst>
          </a:custGeom>
          <a:blipFill>
            <a:blip r:embed="rId2">
              <a:alphaModFix amt="19999"/>
            </a:blip>
            <a:stretch>
              <a:fillRect l="-16493" b="-100040"/>
            </a:stretch>
          </a:blipFill>
        </p:spPr>
        <p:txBody>
          <a:bodyPr/>
          <a:lstStyle/>
          <a:p>
            <a:endParaRPr lang="en-US"/>
          </a:p>
        </p:txBody>
      </p:sp>
      <p:sp>
        <p:nvSpPr>
          <p:cNvPr id="3" name="TextBox 3"/>
          <p:cNvSpPr txBox="1"/>
          <p:nvPr/>
        </p:nvSpPr>
        <p:spPr>
          <a:xfrm>
            <a:off x="614301" y="2225118"/>
            <a:ext cx="16670680" cy="6060584"/>
          </a:xfrm>
          <a:prstGeom prst="rect">
            <a:avLst/>
          </a:prstGeom>
        </p:spPr>
        <p:txBody>
          <a:bodyPr lIns="0" tIns="0" rIns="0" bIns="0" rtlCol="0" anchor="t">
            <a:spAutoFit/>
          </a:bodyPr>
          <a:lstStyle/>
          <a:p>
            <a:pPr algn="l">
              <a:lnSpc>
                <a:spcPts val="4783"/>
              </a:lnSpc>
            </a:pPr>
            <a:r>
              <a:rPr lang="en-US" sz="3986" b="1" i="1">
                <a:solidFill>
                  <a:srgbClr val="2D426F"/>
                </a:solidFill>
                <a:latin typeface="Lato Bold Italics"/>
                <a:ea typeface="Lato Bold Italics"/>
                <a:cs typeface="Lato Bold Italics"/>
                <a:sym typeface="Lato Bold Italics"/>
              </a:rPr>
              <a:t>As we journey toward 2034, may this truth remain in our hearts:</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“A Listening Church does not only listen but acts together with its people.”</a:t>
            </a:r>
          </a:p>
          <a:p>
            <a:pPr algn="l">
              <a:lnSpc>
                <a:spcPts val="4783"/>
              </a:lnSpc>
            </a:pPr>
            <a:endParaRPr lang="en-US" sz="3986" b="1" i="1">
              <a:solidFill>
                <a:srgbClr val="2D426F"/>
              </a:solidFill>
              <a:latin typeface="Lato Bold Italics"/>
              <a:ea typeface="Lato Bold Italics"/>
              <a:cs typeface="Lato Bold Italics"/>
              <a:sym typeface="Lato Bold Italics"/>
            </a:endParaRPr>
          </a:p>
          <a:p>
            <a:pPr algn="l">
              <a:lnSpc>
                <a:spcPts val="4783"/>
              </a:lnSpc>
            </a:pPr>
            <a:r>
              <a:rPr lang="en-US" sz="3986" b="1" i="1">
                <a:solidFill>
                  <a:srgbClr val="2D426F"/>
                </a:solidFill>
                <a:latin typeface="Lato Bold Italics"/>
                <a:ea typeface="Lato Bold Italics"/>
                <a:cs typeface="Lato Bold Italics"/>
                <a:sym typeface="Lato Bold Italics"/>
              </a:rPr>
              <a:t>Let us:</a:t>
            </a:r>
          </a:p>
          <a:p>
            <a:pPr algn="l">
              <a:lnSpc>
                <a:spcPts val="4783"/>
              </a:lnSpc>
            </a:pPr>
            <a:r>
              <a:rPr lang="en-US" sz="3986" b="1" i="1">
                <a:solidFill>
                  <a:srgbClr val="2D426F"/>
                </a:solidFill>
                <a:latin typeface="Lato Bold Italics"/>
                <a:ea typeface="Lato Bold Italics"/>
                <a:cs typeface="Lato Bold Italics"/>
                <a:sym typeface="Lato Bold Italics"/>
              </a:rPr>
              <a:t>Continue listening.</a:t>
            </a:r>
          </a:p>
          <a:p>
            <a:pPr algn="l">
              <a:lnSpc>
                <a:spcPts val="4783"/>
              </a:lnSpc>
            </a:pPr>
            <a:r>
              <a:rPr lang="en-US" sz="3986" b="1" i="1">
                <a:solidFill>
                  <a:srgbClr val="2D426F"/>
                </a:solidFill>
                <a:latin typeface="Lato Bold Italics"/>
                <a:ea typeface="Lato Bold Italics"/>
                <a:cs typeface="Lato Bold Italics"/>
                <a:sym typeface="Lato Bold Italics"/>
              </a:rPr>
              <a:t>Continue walking together.</a:t>
            </a:r>
          </a:p>
          <a:p>
            <a:pPr algn="l">
              <a:lnSpc>
                <a:spcPts val="4783"/>
              </a:lnSpc>
            </a:pPr>
            <a:r>
              <a:rPr lang="en-US" sz="3986" b="1" i="1">
                <a:solidFill>
                  <a:srgbClr val="2D426F"/>
                </a:solidFill>
                <a:latin typeface="Lato Bold Italics"/>
                <a:ea typeface="Lato Bold Italics"/>
                <a:cs typeface="Lato Bold Italics"/>
                <a:sym typeface="Lato Bold Italics"/>
              </a:rPr>
              <a:t>Continue believing. </a:t>
            </a:r>
          </a:p>
          <a:p>
            <a:pPr algn="l">
              <a:lnSpc>
                <a:spcPts val="4783"/>
              </a:lnSpc>
            </a:pPr>
            <a:r>
              <a:rPr lang="en-US" sz="3986" b="1" i="1">
                <a:solidFill>
                  <a:srgbClr val="2D426F"/>
                </a:solidFill>
                <a:latin typeface="Lato Bold Italics"/>
                <a:ea typeface="Lato Bold Italics"/>
                <a:cs typeface="Lato Bold Italics"/>
                <a:sym typeface="Lato Bold Italics"/>
              </a:rPr>
              <a:t>Continue the mission.</a:t>
            </a:r>
          </a:p>
          <a:p>
            <a:pPr algn="l">
              <a:lnSpc>
                <a:spcPts val="4783"/>
              </a:lnSpc>
            </a:pPr>
            <a:endParaRPr lang="en-US" sz="3986" b="1" i="1">
              <a:solidFill>
                <a:srgbClr val="2D426F"/>
              </a:solidFill>
              <a:latin typeface="Lato Bold Italics"/>
              <a:ea typeface="Lato Bold Italics"/>
              <a:cs typeface="Lato Bold Italics"/>
              <a:sym typeface="Lato Bold Itali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TotalTime>
  <Words>1371</Words>
  <Application>Microsoft Office PowerPoint</Application>
  <PresentationFormat>Custom</PresentationFormat>
  <Paragraphs>169</Paragraphs>
  <Slides>25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Calibri</vt:lpstr>
      <vt:lpstr>Arial</vt:lpstr>
      <vt:lpstr>Lato Italics</vt:lpstr>
      <vt:lpstr>Lato Heavy</vt:lpstr>
      <vt:lpstr>TAN Nimbus</vt:lpstr>
      <vt:lpstr>Lato Bold Italics</vt:lpstr>
      <vt:lpstr>Bookman Old Style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dc:title>
  <dc:creator>acer</dc:creator>
  <cp:lastModifiedBy>Stella Maris</cp:lastModifiedBy>
  <cp:revision>14</cp:revision>
  <dcterms:created xsi:type="dcterms:W3CDTF">2006-08-16T00:00:00Z</dcterms:created>
  <dcterms:modified xsi:type="dcterms:W3CDTF">2026-06-01T07:07:50Z</dcterms:modified>
  <dc:identifier>DAHHxsKmq3A</dc:identifier>
</cp:coreProperties>
</file>