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317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318" r:id="rId16"/>
  </p:sldIdLst>
  <p:sldSz cx="18288000" cy="10287000"/>
  <p:notesSz cx="6858000" cy="9144000"/>
  <p:embeddedFontLst>
    <p:embeddedFont>
      <p:font typeface="Lato Italics" panose="020B0604020202020204" charset="0"/>
      <p:regular r:id="rId17"/>
      <p:italic r:id="rId18"/>
    </p:embeddedFont>
    <p:embeddedFont>
      <p:font typeface="TAN Nimbus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48" d="100"/>
          <a:sy n="48" d="100"/>
        </p:scale>
        <p:origin x="29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87084" y="-2014210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0" y="0"/>
                </a:lnTo>
                <a:lnTo>
                  <a:pt x="18261670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06773" y="1028700"/>
            <a:ext cx="6240082" cy="7800103"/>
          </a:xfrm>
          <a:custGeom>
            <a:avLst/>
            <a:gdLst/>
            <a:ahLst/>
            <a:cxnLst/>
            <a:rect l="l" t="t" r="r" b="b"/>
            <a:pathLst>
              <a:path w="6240082" h="7800103">
                <a:moveTo>
                  <a:pt x="0" y="0"/>
                </a:moveTo>
                <a:lnTo>
                  <a:pt x="6240082" y="0"/>
                </a:lnTo>
                <a:lnTo>
                  <a:pt x="6240082" y="7800103"/>
                </a:lnTo>
                <a:lnTo>
                  <a:pt x="0" y="78001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4042329" y="288028"/>
            <a:ext cx="3838898" cy="1723453"/>
            <a:chOff x="0" y="0"/>
            <a:chExt cx="3129516" cy="1440006"/>
          </a:xfrm>
        </p:grpSpPr>
        <p:sp>
          <p:nvSpPr>
            <p:cNvPr id="5" name="Freeform 5"/>
            <p:cNvSpPr/>
            <p:nvPr/>
          </p:nvSpPr>
          <p:spPr>
            <a:xfrm>
              <a:off x="1223778" y="0"/>
              <a:ext cx="1905738" cy="1440006"/>
            </a:xfrm>
            <a:custGeom>
              <a:avLst/>
              <a:gdLst/>
              <a:ahLst/>
              <a:cxnLst/>
              <a:rect l="l" t="t" r="r" b="b"/>
              <a:pathLst>
                <a:path w="1905738" h="1440006">
                  <a:moveTo>
                    <a:pt x="0" y="0"/>
                  </a:moveTo>
                  <a:lnTo>
                    <a:pt x="1905738" y="0"/>
                  </a:lnTo>
                  <a:lnTo>
                    <a:pt x="1905738" y="1440006"/>
                  </a:lnTo>
                  <a:lnTo>
                    <a:pt x="0" y="1440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0746" t="-3184" b="-318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1223778" cy="1440006"/>
            </a:xfrm>
            <a:custGeom>
              <a:avLst/>
              <a:gdLst/>
              <a:ahLst/>
              <a:cxnLst/>
              <a:rect l="l" t="t" r="r" b="b"/>
              <a:pathLst>
                <a:path w="1223778" h="1440006">
                  <a:moveTo>
                    <a:pt x="0" y="0"/>
                  </a:moveTo>
                  <a:lnTo>
                    <a:pt x="1223778" y="0"/>
                  </a:lnTo>
                  <a:lnTo>
                    <a:pt x="1223778" y="1440006"/>
                  </a:lnTo>
                  <a:lnTo>
                    <a:pt x="0" y="1440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184" r="-150324" b="-318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845416" y="7770332"/>
            <a:ext cx="11413884" cy="505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0"/>
              </a:lnSpc>
              <a:spcBef>
                <a:spcPct val="0"/>
              </a:spcBef>
            </a:pPr>
            <a:r>
              <a:rPr lang="en-US" sz="29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May 2, 2026 at Layko Center, 8:30am to 5:00pm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87365" y="3100541"/>
            <a:ext cx="11698675" cy="3742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34"/>
              </a:lnSpc>
            </a:pPr>
            <a:r>
              <a:rPr lang="en-US" sz="8940" dirty="0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TAN Nimbus"/>
                <a:ea typeface="TAN Nimbus"/>
                <a:cs typeface="TAN Nimbus"/>
                <a:sym typeface="TAN Nimbus"/>
              </a:rPr>
              <a:t>District Formators Training (Part 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03254">
            <a:off x="-7786799" y="-2641707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443671" y="1667262"/>
            <a:ext cx="11700414" cy="4938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32"/>
              </a:lnSpc>
            </a:pPr>
            <a:r>
              <a:rPr lang="en-US" sz="7159" b="1" spc="264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A. ARCHDIOCESE OF CEBU: </a:t>
            </a:r>
          </a:p>
          <a:p>
            <a:pPr algn="l">
              <a:lnSpc>
                <a:spcPts val="7732"/>
              </a:lnSpc>
            </a:pPr>
            <a:endParaRPr lang="en-US" sz="7159" b="1" spc="264">
              <a:gradFill>
                <a:gsLst>
                  <a:gs pos="0">
                    <a:srgbClr val="226214">
                      <a:alpha val="100000"/>
                    </a:srgbClr>
                  </a:gs>
                  <a:gs pos="100000">
                    <a:srgbClr val="43CC25">
                      <a:alpha val="100000"/>
                    </a:srgbClr>
                  </a:gs>
                </a:gsLst>
                <a:lin ang="5400000"/>
              </a:gradFill>
              <a:latin typeface="Lato Heavy"/>
              <a:ea typeface="Lato Heavy"/>
              <a:cs typeface="Lato Heavy"/>
              <a:sym typeface="Lato Heavy"/>
            </a:endParaRPr>
          </a:p>
          <a:p>
            <a:pPr algn="l">
              <a:lnSpc>
                <a:spcPts val="7732"/>
              </a:lnSpc>
            </a:pPr>
            <a:r>
              <a:rPr lang="en-US" sz="7159" b="1" spc="264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Results of Consultations </a:t>
            </a:r>
          </a:p>
          <a:p>
            <a:pPr algn="l">
              <a:lnSpc>
                <a:spcPts val="7732"/>
              </a:lnSpc>
            </a:pPr>
            <a:r>
              <a:rPr lang="en-US" sz="7159" b="1" spc="264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(2022 &amp; 2024)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43671" y="7069519"/>
            <a:ext cx="11413884" cy="580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40"/>
              </a:lnSpc>
              <a:spcBef>
                <a:spcPct val="0"/>
              </a:spcBef>
            </a:pPr>
            <a:r>
              <a:rPr lang="en-US" sz="33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by Fe M. Barino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03254">
            <a:off x="11997190" y="1802284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549115" y="2654194"/>
            <a:ext cx="15518955" cy="345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5000" b="1" spc="185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“Synodality is the way of being Church today according to God’s will, in a dynamic of discerning and listening together to the voice of the Holy Spirit.”</a:t>
            </a:r>
          </a:p>
          <a:p>
            <a:pPr algn="l">
              <a:lnSpc>
                <a:spcPts val="5400"/>
              </a:lnSpc>
            </a:pPr>
            <a:endParaRPr lang="en-US" sz="5000" b="1" spc="185">
              <a:gradFill>
                <a:gsLst>
                  <a:gs pos="0">
                    <a:srgbClr val="226214">
                      <a:alpha val="100000"/>
                    </a:srgbClr>
                  </a:gs>
                  <a:gs pos="100000">
                    <a:srgbClr val="43CC25">
                      <a:alpha val="100000"/>
                    </a:srgbClr>
                  </a:gs>
                </a:gsLst>
                <a:lin ang="5400000"/>
              </a:gradFill>
              <a:latin typeface="Lato Heavy"/>
              <a:ea typeface="Lato Heavy"/>
              <a:cs typeface="Lato Heavy"/>
              <a:sym typeface="Lato Heavy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549115" y="6045094"/>
            <a:ext cx="11413884" cy="580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40"/>
              </a:lnSpc>
              <a:spcBef>
                <a:spcPct val="0"/>
              </a:spcBef>
            </a:pPr>
            <a:r>
              <a:rPr lang="en-US" sz="33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Pope Francis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03254">
            <a:off x="11997190" y="1802284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80567" y="502843"/>
            <a:ext cx="15518955" cy="823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5899" b="1" spc="218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Three Pillars of a Synodal Church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24387" y="1921601"/>
            <a:ext cx="15034913" cy="7658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2"/>
              </a:lnSpc>
            </a:pPr>
            <a:r>
              <a:rPr lang="en-US" sz="4585" b="1" i="1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COMMUNION</a:t>
            </a: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: A sense of unity and a shared journey of faith among all members of the Church.</a:t>
            </a:r>
          </a:p>
          <a:p>
            <a:pPr algn="l">
              <a:lnSpc>
                <a:spcPts val="5502"/>
              </a:lnSpc>
            </a:pPr>
            <a:endParaRPr lang="en-US" sz="4585" i="1">
              <a:solidFill>
                <a:srgbClr val="2D426F"/>
              </a:solidFill>
              <a:latin typeface="Lato Italics"/>
              <a:ea typeface="Lato Italics"/>
              <a:cs typeface="Lato Italics"/>
              <a:sym typeface="Lato Italics"/>
            </a:endParaRPr>
          </a:p>
          <a:p>
            <a:pPr algn="l">
              <a:lnSpc>
                <a:spcPts val="5502"/>
              </a:lnSpc>
            </a:pPr>
            <a:r>
              <a:rPr lang="en-US" sz="4585" b="1" i="1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PARTICIPATION</a:t>
            </a: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: The belief that all the faithful are called to serve one another through the gifts they have received from the Holy Spirit.</a:t>
            </a:r>
          </a:p>
          <a:p>
            <a:pPr algn="l">
              <a:lnSpc>
                <a:spcPts val="5502"/>
              </a:lnSpc>
            </a:pPr>
            <a:endParaRPr lang="en-US" sz="4585" i="1">
              <a:solidFill>
                <a:srgbClr val="2D426F"/>
              </a:solidFill>
              <a:latin typeface="Lato Italics"/>
              <a:ea typeface="Lato Italics"/>
              <a:cs typeface="Lato Italics"/>
              <a:sym typeface="Lato Italics"/>
            </a:endParaRPr>
          </a:p>
          <a:p>
            <a:pPr algn="l">
              <a:lnSpc>
                <a:spcPts val="5502"/>
              </a:lnSpc>
            </a:pPr>
            <a:r>
              <a:rPr lang="en-US" sz="4585" b="1" i="1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MISSION</a:t>
            </a: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: The understanding that the Church exists to proclaim and witness the love of God in the world, especially to those on the margins of society.</a:t>
            </a:r>
          </a:p>
          <a:p>
            <a:pPr algn="l">
              <a:lnSpc>
                <a:spcPts val="5502"/>
              </a:lnSpc>
            </a:pPr>
            <a:endParaRPr lang="en-US" sz="4585" i="1">
              <a:solidFill>
                <a:srgbClr val="2D426F"/>
              </a:solidFill>
              <a:latin typeface="Lato Italics"/>
              <a:ea typeface="Lato Italics"/>
              <a:cs typeface="Lato Italics"/>
              <a:sym typeface="Lato Itali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03254">
            <a:off x="11997190" y="1802284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765352" y="637264"/>
            <a:ext cx="15518955" cy="3223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5899" b="1" spc="218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KEY INSIGHTS AND RESULTS FROM THE SYNODAL CONSULTATIONS IN THE ARCHDIOCESE OF CEBU:</a:t>
            </a:r>
          </a:p>
          <a:p>
            <a:pPr algn="l">
              <a:lnSpc>
                <a:spcPts val="6371"/>
              </a:lnSpc>
            </a:pPr>
            <a:endParaRPr lang="en-US" sz="5899" b="1" spc="218">
              <a:gradFill>
                <a:gsLst>
                  <a:gs pos="0">
                    <a:srgbClr val="226214">
                      <a:alpha val="100000"/>
                    </a:srgbClr>
                  </a:gs>
                  <a:gs pos="100000">
                    <a:srgbClr val="43CC25">
                      <a:alpha val="100000"/>
                    </a:srgbClr>
                  </a:gs>
                </a:gsLst>
                <a:lin ang="5400000"/>
              </a:gradFill>
              <a:latin typeface="Lato Heavy"/>
              <a:ea typeface="Lato Heavy"/>
              <a:cs typeface="Lato Heavy"/>
              <a:sym typeface="Lato Heavy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24387" y="4472781"/>
            <a:ext cx="15034913" cy="2790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2"/>
              </a:lnSpc>
            </a:pPr>
            <a:r>
              <a:rPr lang="en-US" sz="4585" b="1" i="1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As we journey together as a Church called to synodality—a Church that walks together—the two rounds of synodal consultations in the Archdiocese of Cebu (2022 and 2024) have offered us profound insights.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03254">
            <a:off x="11997190" y="1802284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34923" y="986562"/>
            <a:ext cx="15518955" cy="1623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5899" b="1" spc="218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RESULTS OF CONSULTATION:THREE MAJOR CONCERNS THAT EMERGED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63528" y="3271257"/>
            <a:ext cx="15034913" cy="282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2"/>
              </a:lnSpc>
            </a:pPr>
            <a:r>
              <a:rPr lang="en-US" sz="4585" b="1" i="1" dirty="0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1.  CLERICALISM: Gap in Listening and Relationships between Clergy and Laity - Many of our people expressed that they do not always feel fully heard or sometimes hesitate to speak openly.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D0440-4F71-62C7-B1A1-FF5B0EA25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AA87DFF-05CE-5282-7EC0-BC101E7C76F4}"/>
              </a:ext>
            </a:extLst>
          </p:cNvPr>
          <p:cNvSpPr/>
          <p:nvPr/>
        </p:nvSpPr>
        <p:spPr>
          <a:xfrm rot="1303254">
            <a:off x="11997190" y="1802284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ED49B3C-ED90-FF24-F316-40E925ECEB2A}"/>
              </a:ext>
            </a:extLst>
          </p:cNvPr>
          <p:cNvSpPr txBox="1"/>
          <p:nvPr/>
        </p:nvSpPr>
        <p:spPr>
          <a:xfrm>
            <a:off x="534923" y="986562"/>
            <a:ext cx="15518955" cy="1623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5899" b="1" spc="218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RESULTS OF CONSULTATION:THREE MAJOR CONCERNS THAT EMERGED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BF91131-283B-DCC6-4BD5-E6EE0A89A702}"/>
              </a:ext>
            </a:extLst>
          </p:cNvPr>
          <p:cNvSpPr txBox="1"/>
          <p:nvPr/>
        </p:nvSpPr>
        <p:spPr>
          <a:xfrm>
            <a:off x="1763528" y="3271257"/>
            <a:ext cx="15034913" cy="418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2"/>
              </a:lnSpc>
            </a:pPr>
            <a:r>
              <a:rPr lang="en-US" sz="4585" b="1" i="1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2. REACHING OUT TO THE PERIPHERIES: </a:t>
            </a:r>
          </a:p>
          <a:p>
            <a:pPr algn="l">
              <a:lnSpc>
                <a:spcPts val="5502"/>
              </a:lnSpc>
            </a:pPr>
            <a:endParaRPr lang="en-US" sz="4585" b="1" i="1">
              <a:solidFill>
                <a:srgbClr val="2D426F"/>
              </a:solidFill>
              <a:latin typeface="Lato Bold Italics"/>
              <a:ea typeface="Lato Bold Italics"/>
              <a:cs typeface="Lato Bold Italics"/>
              <a:sym typeface="Lato Bold Italics"/>
            </a:endParaRPr>
          </a:p>
          <a:p>
            <a:pPr algn="l">
              <a:lnSpc>
                <a:spcPts val="5502"/>
              </a:lnSpc>
            </a:pP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Weak Inclusivity and Limited Reach to the Peripheries - </a:t>
            </a:r>
          </a:p>
          <a:p>
            <a:pPr algn="l">
              <a:lnSpc>
                <a:spcPts val="5502"/>
              </a:lnSpc>
            </a:pP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A deeply felt concern is that many still feel excluded or distant from the Church.</a:t>
            </a:r>
          </a:p>
          <a:p>
            <a:pPr algn="l">
              <a:lnSpc>
                <a:spcPts val="5502"/>
              </a:lnSpc>
            </a:pPr>
            <a:endParaRPr lang="en-US" sz="4585" i="1">
              <a:solidFill>
                <a:srgbClr val="2D426F"/>
              </a:solidFill>
              <a:latin typeface="Lato Italics"/>
              <a:ea typeface="Lato Italics"/>
              <a:cs typeface="Lato Italics"/>
              <a:sym typeface="Lato Italics"/>
            </a:endParaRPr>
          </a:p>
        </p:txBody>
      </p:sp>
    </p:spTree>
    <p:extLst>
      <p:ext uri="{BB962C8B-B14F-4D97-AF65-F5344CB8AC3E}">
        <p14:creationId xmlns:p14="http://schemas.microsoft.com/office/powerpoint/2010/main" val="1082470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03254">
            <a:off x="12022336" y="2030960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34923" y="986562"/>
            <a:ext cx="15518955" cy="1623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5899" b="1" spc="218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RESULTS OF CONSULTATION:THREE MAJOR CONCERNS THAT EMERGED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84522" y="3314700"/>
            <a:ext cx="15518955" cy="6347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02"/>
              </a:lnSpc>
            </a:pPr>
            <a:r>
              <a:rPr lang="en-US" sz="4585" b="1" i="1" dirty="0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3. LACK OF FORMATION, Continuity, and Synodal Culture </a:t>
            </a:r>
          </a:p>
          <a:p>
            <a:pPr algn="l">
              <a:lnSpc>
                <a:spcPts val="5502"/>
              </a:lnSpc>
            </a:pPr>
            <a:r>
              <a:rPr lang="en-US" sz="4585" b="1" i="1" dirty="0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The consultations also revealed the need for:</a:t>
            </a:r>
          </a:p>
          <a:p>
            <a:pPr marL="990063" lvl="1" indent="-495031" algn="l">
              <a:lnSpc>
                <a:spcPts val="5502"/>
              </a:lnSpc>
              <a:buFont typeface="Arial"/>
              <a:buChar char="•"/>
            </a:pPr>
            <a:r>
              <a:rPr lang="en-US" sz="4585" i="1" dirty="0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Stronger catechesis and ongoing formation</a:t>
            </a:r>
          </a:p>
          <a:p>
            <a:pPr marL="990063" lvl="1" indent="-495031" algn="l">
              <a:lnSpc>
                <a:spcPts val="5502"/>
              </a:lnSpc>
              <a:buFont typeface="Arial"/>
              <a:buChar char="•"/>
            </a:pPr>
            <a:r>
              <a:rPr lang="en-US" sz="4585" i="1" dirty="0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Greater continuity in parish programs despite changes in leadership</a:t>
            </a:r>
          </a:p>
          <a:p>
            <a:pPr marL="990063" lvl="1" indent="-495031" algn="l">
              <a:lnSpc>
                <a:spcPts val="5502"/>
              </a:lnSpc>
              <a:buFont typeface="Arial"/>
              <a:buChar char="•"/>
            </a:pPr>
            <a:r>
              <a:rPr lang="en-US" sz="4585" i="1" dirty="0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Deeper understanding and practice of synodality</a:t>
            </a:r>
          </a:p>
          <a:p>
            <a:pPr algn="l">
              <a:lnSpc>
                <a:spcPts val="5502"/>
              </a:lnSpc>
            </a:pPr>
            <a:r>
              <a:rPr lang="en-US" sz="4585" i="1" dirty="0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These gaps often lead to confusion, inconsistency, and disengagement among the faithful.</a:t>
            </a:r>
          </a:p>
          <a:p>
            <a:pPr algn="l">
              <a:lnSpc>
                <a:spcPts val="5502"/>
              </a:lnSpc>
            </a:pPr>
            <a:endParaRPr lang="en-US" sz="4585" i="1" dirty="0">
              <a:solidFill>
                <a:srgbClr val="2D426F"/>
              </a:solidFill>
              <a:latin typeface="Lato Italics"/>
              <a:ea typeface="Lato Italics"/>
              <a:cs typeface="Lato Italics"/>
              <a:sym typeface="Lato Itali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03254">
            <a:off x="-7786799" y="-2641707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443671" y="2648337"/>
            <a:ext cx="11700414" cy="3957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32"/>
              </a:lnSpc>
            </a:pPr>
            <a:r>
              <a:rPr lang="en-US" sz="7159" b="1" spc="264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B. FIVE CHARACTERISTICS OF A SYNODAL CHURCH IN THE PHILIPPINES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03254">
            <a:off x="11997190" y="1802284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34923" y="986562"/>
            <a:ext cx="15518955" cy="1623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5899" b="1" spc="218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FIVE CHARACTERISTICS OF A SYNODAL CHURCH IN THE PHILIPPINES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63528" y="3271257"/>
            <a:ext cx="15034913" cy="418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2"/>
              </a:lnSpc>
            </a:pPr>
            <a:r>
              <a:rPr lang="en-US" sz="4585" b="1" i="1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1. LISTENING, DISCERNMENT, AND ACCOMPANIMENT</a:t>
            </a:r>
          </a:p>
          <a:p>
            <a:pPr algn="l">
              <a:lnSpc>
                <a:spcPts val="5502"/>
              </a:lnSpc>
            </a:pPr>
            <a:endParaRPr lang="en-US" sz="4585" b="1" i="1">
              <a:solidFill>
                <a:srgbClr val="2D426F"/>
              </a:solidFill>
              <a:latin typeface="Lato Bold Italics"/>
              <a:ea typeface="Lato Bold Italics"/>
              <a:cs typeface="Lato Bold Italics"/>
              <a:sym typeface="Lato Bold Italics"/>
            </a:endParaRPr>
          </a:p>
          <a:p>
            <a:pPr marL="990063" lvl="1" indent="-495031" algn="l">
              <a:lnSpc>
                <a:spcPts val="5502"/>
              </a:lnSpc>
              <a:buFont typeface="Arial"/>
              <a:buChar char="•"/>
            </a:pP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“To become truly synodal, the Church must build pathways for listening and dialogue, and strengthen structures of collaboration and shared responsibility.”</a:t>
            </a:r>
          </a:p>
          <a:p>
            <a:pPr algn="l">
              <a:lnSpc>
                <a:spcPts val="5502"/>
              </a:lnSpc>
            </a:pPr>
            <a:endParaRPr lang="en-US" sz="4585" i="1">
              <a:solidFill>
                <a:srgbClr val="2D426F"/>
              </a:solidFill>
              <a:latin typeface="Lato Italics"/>
              <a:ea typeface="Lato Italics"/>
              <a:cs typeface="Lato Italics"/>
              <a:sym typeface="Lato Itali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03254">
            <a:off x="11997190" y="1802284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34923" y="986562"/>
            <a:ext cx="15518955" cy="1623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5899" b="1" spc="218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FIVE CHARACTERISTICS OF A SYNODAL CHURCH IN THE PHILIPPINES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63528" y="3271257"/>
            <a:ext cx="15034913" cy="487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2"/>
              </a:lnSpc>
            </a:pPr>
            <a:r>
              <a:rPr lang="en-US" sz="4585" b="1" i="1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2. FORMATION FOR CONVERSION AND MISSION</a:t>
            </a:r>
          </a:p>
          <a:p>
            <a:pPr algn="l">
              <a:lnSpc>
                <a:spcPts val="5502"/>
              </a:lnSpc>
            </a:pPr>
            <a:endParaRPr lang="en-US" sz="4585" b="1" i="1">
              <a:solidFill>
                <a:srgbClr val="2D426F"/>
              </a:solidFill>
              <a:latin typeface="Lato Bold Italics"/>
              <a:ea typeface="Lato Bold Italics"/>
              <a:cs typeface="Lato Bold Italics"/>
              <a:sym typeface="Lato Bold Italics"/>
            </a:endParaRPr>
          </a:p>
          <a:p>
            <a:pPr marL="990063" lvl="1" indent="-495031" algn="l">
              <a:lnSpc>
                <a:spcPts val="5502"/>
              </a:lnSpc>
              <a:buFont typeface="Arial"/>
              <a:buChar char="•"/>
            </a:pP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Shared synodal formation for all the baptized provides the broader vision needed to understand and live out the specific formation required for different ministries and vocations.</a:t>
            </a:r>
          </a:p>
          <a:p>
            <a:pPr algn="l">
              <a:lnSpc>
                <a:spcPts val="5502"/>
              </a:lnSpc>
            </a:pPr>
            <a:endParaRPr lang="en-US" sz="4585" i="1">
              <a:solidFill>
                <a:srgbClr val="2D426F"/>
              </a:solidFill>
              <a:latin typeface="Lato Italics"/>
              <a:ea typeface="Lato Italics"/>
              <a:cs typeface="Lato Italics"/>
              <a:sym typeface="Lato Itali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03254">
            <a:off x="11997190" y="1802284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34923" y="986562"/>
            <a:ext cx="15518955" cy="1623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5899" b="1" spc="218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FIVE CHARACTERISTICS OF A SYNODAL CHURCH IN THE PHILIPPINES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63528" y="3271257"/>
            <a:ext cx="15034913" cy="6962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2"/>
              </a:lnSpc>
            </a:pPr>
            <a:r>
              <a:rPr lang="en-US" sz="4585" b="1" i="1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3.ACCOUNTABLE AND COLLABORATIVE LEADERSHIP AND GOVERNANCE</a:t>
            </a:r>
          </a:p>
          <a:p>
            <a:pPr algn="l">
              <a:lnSpc>
                <a:spcPts val="5502"/>
              </a:lnSpc>
            </a:pPr>
            <a:endParaRPr lang="en-US" sz="4585" b="1" i="1">
              <a:solidFill>
                <a:srgbClr val="2D426F"/>
              </a:solidFill>
              <a:latin typeface="Lato Bold Italics"/>
              <a:ea typeface="Lato Bold Italics"/>
              <a:cs typeface="Lato Bold Italics"/>
              <a:sym typeface="Lato Bold Italics"/>
            </a:endParaRPr>
          </a:p>
          <a:p>
            <a:pPr marL="990063" lvl="1" indent="-495031" algn="l">
              <a:lnSpc>
                <a:spcPts val="5502"/>
              </a:lnSpc>
              <a:buFont typeface="Arial"/>
              <a:buChar char="•"/>
            </a:pP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“Accountability within the community is among the most ancient traditions, dating back to the Apostolic Church.”</a:t>
            </a:r>
          </a:p>
          <a:p>
            <a:pPr marL="990063" lvl="1" indent="-495031" algn="l">
              <a:lnSpc>
                <a:spcPts val="5502"/>
              </a:lnSpc>
              <a:buFont typeface="Arial"/>
              <a:buChar char="•"/>
            </a:pP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Transparency safeguards the trust and credibility necessary for a synodal Church that nurtures relationships.</a:t>
            </a:r>
          </a:p>
          <a:p>
            <a:pPr algn="l">
              <a:lnSpc>
                <a:spcPts val="5502"/>
              </a:lnSpc>
            </a:pPr>
            <a:endParaRPr lang="en-US" sz="4585" i="1">
              <a:solidFill>
                <a:srgbClr val="2D426F"/>
              </a:solidFill>
              <a:latin typeface="Lato Italics"/>
              <a:ea typeface="Lato Italics"/>
              <a:cs typeface="Lato Italics"/>
              <a:sym typeface="Lato Italics"/>
            </a:endParaRPr>
          </a:p>
          <a:p>
            <a:pPr algn="l">
              <a:lnSpc>
                <a:spcPts val="5502"/>
              </a:lnSpc>
            </a:pPr>
            <a:endParaRPr lang="en-US" sz="4585" i="1">
              <a:solidFill>
                <a:srgbClr val="2D426F"/>
              </a:solidFill>
              <a:latin typeface="Lato Italics"/>
              <a:ea typeface="Lato Italics"/>
              <a:cs typeface="Lato Italics"/>
              <a:sym typeface="Lato Itali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03254">
            <a:off x="11997190" y="1802284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34923" y="986562"/>
            <a:ext cx="15518955" cy="1623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5899" b="1" spc="218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FIVE CHARACTERISTICS OF A SYNODAL CHURCH IN THE PHILIPPINES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63528" y="3271257"/>
            <a:ext cx="15034913" cy="626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2"/>
              </a:lnSpc>
            </a:pPr>
            <a:r>
              <a:rPr lang="en-US" sz="4585" b="1" i="1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4. INCLUSIVE PARTICIPATION — BECs, GRASSROOTS, AND MARGINALIZED SECTORS</a:t>
            </a:r>
          </a:p>
          <a:p>
            <a:pPr algn="l">
              <a:lnSpc>
                <a:spcPts val="5502"/>
              </a:lnSpc>
            </a:pPr>
            <a:endParaRPr lang="en-US" sz="4585" b="1" i="1">
              <a:solidFill>
                <a:srgbClr val="2D426F"/>
              </a:solidFill>
              <a:latin typeface="Lato Bold Italics"/>
              <a:ea typeface="Lato Bold Italics"/>
              <a:cs typeface="Lato Bold Italics"/>
              <a:sym typeface="Lato Bold Italics"/>
            </a:endParaRPr>
          </a:p>
          <a:p>
            <a:pPr marL="990063" lvl="1" indent="-495031" algn="l">
              <a:lnSpc>
                <a:spcPts val="5502"/>
              </a:lnSpc>
              <a:buFont typeface="Arial"/>
              <a:buChar char="•"/>
            </a:pP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The call to include everyone, especially the marginalized, is intrinsic to the nature of the Church. It continues the mission of Christ, who came for those most in need.</a:t>
            </a:r>
          </a:p>
          <a:p>
            <a:pPr marL="990063" lvl="1" indent="-495031" algn="l">
              <a:lnSpc>
                <a:spcPts val="5502"/>
              </a:lnSpc>
              <a:buFont typeface="Arial"/>
              <a:buChar char="•"/>
            </a:pP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Encourage more active participation of women, youth, and the poor or marginalized in decision-making bodies</a:t>
            </a:r>
          </a:p>
          <a:p>
            <a:pPr algn="l">
              <a:lnSpc>
                <a:spcPts val="5502"/>
              </a:lnSpc>
            </a:pPr>
            <a:endParaRPr lang="en-US" sz="4585" i="1">
              <a:solidFill>
                <a:srgbClr val="2D426F"/>
              </a:solidFill>
              <a:latin typeface="Lato Italics"/>
              <a:ea typeface="Lato Italics"/>
              <a:cs typeface="Lato Italics"/>
              <a:sym typeface="Lato Itali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03254">
            <a:off x="11997190" y="1802284"/>
            <a:ext cx="18261670" cy="1329339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1" y="0"/>
                </a:lnTo>
                <a:lnTo>
                  <a:pt x="18261671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6493" b="-1000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34923" y="986562"/>
            <a:ext cx="15518955" cy="1623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1"/>
              </a:lnSpc>
            </a:pPr>
            <a:r>
              <a:rPr lang="en-US" sz="5899" b="1" spc="218">
                <a:gradFill>
                  <a:gsLst>
                    <a:gs pos="0">
                      <a:srgbClr val="226214">
                        <a:alpha val="100000"/>
                      </a:srgbClr>
                    </a:gs>
                    <a:gs pos="100000">
                      <a:srgbClr val="43CC25">
                        <a:alpha val="100000"/>
                      </a:srgbClr>
                    </a:gs>
                  </a:gsLst>
                  <a:lin ang="5400000"/>
                </a:gradFill>
                <a:latin typeface="Lato Heavy"/>
                <a:ea typeface="Lato Heavy"/>
                <a:cs typeface="Lato Heavy"/>
                <a:sym typeface="Lato Heavy"/>
              </a:rPr>
              <a:t>FIVE CHARACTERISTICS OF A SYNODAL CHURCH IN THE PHILIPPINES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63528" y="3271257"/>
            <a:ext cx="15034913" cy="626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2"/>
              </a:lnSpc>
            </a:pPr>
            <a:r>
              <a:rPr lang="en-US" sz="4585" b="1" i="1">
                <a:solidFill>
                  <a:srgbClr val="2D426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5. PARTNERSHIP AND OUTREACH</a:t>
            </a:r>
          </a:p>
          <a:p>
            <a:pPr algn="l">
              <a:lnSpc>
                <a:spcPts val="5502"/>
              </a:lnSpc>
            </a:pPr>
            <a:endParaRPr lang="en-US" sz="4585" b="1" i="1">
              <a:solidFill>
                <a:srgbClr val="2D426F"/>
              </a:solidFill>
              <a:latin typeface="Lato Bold Italics"/>
              <a:ea typeface="Lato Bold Italics"/>
              <a:cs typeface="Lato Bold Italics"/>
              <a:sym typeface="Lato Bold Italics"/>
            </a:endParaRPr>
          </a:p>
          <a:p>
            <a:pPr marL="990063" lvl="1" indent="-495031" algn="l">
              <a:lnSpc>
                <a:spcPts val="5502"/>
              </a:lnSpc>
              <a:buFont typeface="Arial"/>
              <a:buChar char="•"/>
            </a:pP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Allowing the diversity of movements and charisms to actively function and serve within the parish.</a:t>
            </a:r>
          </a:p>
          <a:p>
            <a:pPr marL="990063" lvl="1" indent="-495031" algn="l">
              <a:lnSpc>
                <a:spcPts val="5502"/>
              </a:lnSpc>
              <a:buFont typeface="Arial"/>
              <a:buChar char="•"/>
            </a:pP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Greater openness to the many and varied gifts of the Holy Spirit.</a:t>
            </a:r>
          </a:p>
          <a:p>
            <a:pPr marL="990063" lvl="1" indent="-495031" algn="l">
              <a:lnSpc>
                <a:spcPts val="5502"/>
              </a:lnSpc>
              <a:buFont typeface="Arial"/>
              <a:buChar char="•"/>
            </a:pPr>
            <a:r>
              <a:rPr lang="en-US" sz="4585" i="1">
                <a:solidFill>
                  <a:srgbClr val="2D426F"/>
                </a:solidFill>
                <a:latin typeface="Lato Italics"/>
                <a:ea typeface="Lato Italics"/>
                <a:cs typeface="Lato Italics"/>
                <a:sym typeface="Lato Italics"/>
              </a:rPr>
              <a:t>This includes sustained collaboration with local government units and non-church organizations.</a:t>
            </a:r>
          </a:p>
          <a:p>
            <a:pPr algn="l">
              <a:lnSpc>
                <a:spcPts val="5502"/>
              </a:lnSpc>
            </a:pPr>
            <a:endParaRPr lang="en-US" sz="4585" i="1">
              <a:solidFill>
                <a:srgbClr val="2D426F"/>
              </a:solidFill>
              <a:latin typeface="Lato Italics"/>
              <a:ea typeface="Lato Italics"/>
              <a:cs typeface="Lato Italics"/>
              <a:sym typeface="Lato Itali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FA6EE-760A-8742-AA6D-4132E5A5E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F116FD6-163C-C4CF-5E90-03DD45E3CA1C}"/>
              </a:ext>
            </a:extLst>
          </p:cNvPr>
          <p:cNvSpPr/>
          <p:nvPr/>
        </p:nvSpPr>
        <p:spPr>
          <a:xfrm>
            <a:off x="6187084" y="-1"/>
            <a:ext cx="12100916" cy="10287001"/>
          </a:xfrm>
          <a:custGeom>
            <a:avLst/>
            <a:gdLst/>
            <a:ahLst/>
            <a:cxnLst/>
            <a:rect l="l" t="t" r="r" b="b"/>
            <a:pathLst>
              <a:path w="18261670" h="13293391">
                <a:moveTo>
                  <a:pt x="0" y="0"/>
                </a:moveTo>
                <a:lnTo>
                  <a:pt x="18261670" y="0"/>
                </a:lnTo>
                <a:lnTo>
                  <a:pt x="18261670" y="13293391"/>
                </a:lnTo>
                <a:lnTo>
                  <a:pt x="0" y="1329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24891" t="-19582" r="-50910" b="-138920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E35C585-2D78-C5B2-4808-E62846BD36EA}"/>
              </a:ext>
            </a:extLst>
          </p:cNvPr>
          <p:cNvSpPr/>
          <p:nvPr/>
        </p:nvSpPr>
        <p:spPr>
          <a:xfrm>
            <a:off x="1397653" y="1028700"/>
            <a:ext cx="6240082" cy="7800103"/>
          </a:xfrm>
          <a:custGeom>
            <a:avLst/>
            <a:gdLst/>
            <a:ahLst/>
            <a:cxnLst/>
            <a:rect l="l" t="t" r="r" b="b"/>
            <a:pathLst>
              <a:path w="6240082" h="7800103">
                <a:moveTo>
                  <a:pt x="0" y="0"/>
                </a:moveTo>
                <a:lnTo>
                  <a:pt x="6240082" y="0"/>
                </a:lnTo>
                <a:lnTo>
                  <a:pt x="6240082" y="7800103"/>
                </a:lnTo>
                <a:lnTo>
                  <a:pt x="0" y="78001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21DF71E6-8940-C5F3-E08B-0F52FC285FD0}"/>
              </a:ext>
            </a:extLst>
          </p:cNvPr>
          <p:cNvGrpSpPr/>
          <p:nvPr/>
        </p:nvGrpSpPr>
        <p:grpSpPr>
          <a:xfrm>
            <a:off x="14042329" y="288028"/>
            <a:ext cx="4017071" cy="1723453"/>
            <a:chOff x="0" y="0"/>
            <a:chExt cx="3129516" cy="144000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1998CEA-869F-9421-361C-F78035E278B7}"/>
                </a:ext>
              </a:extLst>
            </p:cNvPr>
            <p:cNvSpPr/>
            <p:nvPr/>
          </p:nvSpPr>
          <p:spPr>
            <a:xfrm>
              <a:off x="1223778" y="0"/>
              <a:ext cx="1905738" cy="1440006"/>
            </a:xfrm>
            <a:custGeom>
              <a:avLst/>
              <a:gdLst/>
              <a:ahLst/>
              <a:cxnLst/>
              <a:rect l="l" t="t" r="r" b="b"/>
              <a:pathLst>
                <a:path w="1905738" h="1440006">
                  <a:moveTo>
                    <a:pt x="0" y="0"/>
                  </a:moveTo>
                  <a:lnTo>
                    <a:pt x="1905738" y="0"/>
                  </a:lnTo>
                  <a:lnTo>
                    <a:pt x="1905738" y="1440006"/>
                  </a:lnTo>
                  <a:lnTo>
                    <a:pt x="0" y="1440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0746" t="-3184" b="-3184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1BCD451-F5C4-91DF-46C2-2BEC60760619}"/>
                </a:ext>
              </a:extLst>
            </p:cNvPr>
            <p:cNvSpPr/>
            <p:nvPr/>
          </p:nvSpPr>
          <p:spPr>
            <a:xfrm>
              <a:off x="0" y="0"/>
              <a:ext cx="1223778" cy="1440006"/>
            </a:xfrm>
            <a:custGeom>
              <a:avLst/>
              <a:gdLst/>
              <a:ahLst/>
              <a:cxnLst/>
              <a:rect l="l" t="t" r="r" b="b"/>
              <a:pathLst>
                <a:path w="1223778" h="1440006">
                  <a:moveTo>
                    <a:pt x="0" y="0"/>
                  </a:moveTo>
                  <a:lnTo>
                    <a:pt x="1223778" y="0"/>
                  </a:lnTo>
                  <a:lnTo>
                    <a:pt x="1223778" y="1440006"/>
                  </a:lnTo>
                  <a:lnTo>
                    <a:pt x="0" y="1440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184" r="-150324" b="-3184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192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7260</TotalTime>
  <Words>623</Words>
  <Application>Microsoft Office PowerPoint</Application>
  <PresentationFormat>Custom</PresentationFormat>
  <Paragraphs>56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Calibri</vt:lpstr>
      <vt:lpstr>TAN Nimbus</vt:lpstr>
      <vt:lpstr>Lato Heavy</vt:lpstr>
      <vt:lpstr>Lato Bold Italics</vt:lpstr>
      <vt:lpstr>Lato Italics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</dc:title>
  <dc:creator>acer</dc:creator>
  <cp:lastModifiedBy>Sword and Fire of the Spirit Sword</cp:lastModifiedBy>
  <cp:revision>7</cp:revision>
  <dcterms:created xsi:type="dcterms:W3CDTF">2006-08-16T00:00:00Z</dcterms:created>
  <dcterms:modified xsi:type="dcterms:W3CDTF">2026-06-15T06:27:48Z</dcterms:modified>
  <dc:identifier>DAHHxsKmq3A</dc:identifier>
</cp:coreProperties>
</file>