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69" r:id="rId3"/>
    <p:sldId id="270" r:id="rId4"/>
    <p:sldId id="271" r:id="rId5"/>
    <p:sldId id="272" r:id="rId6"/>
    <p:sldId id="273" r:id="rId7"/>
    <p:sldId id="274" r:id="rId8"/>
    <p:sldId id="282" r:id="rId9"/>
    <p:sldId id="283" r:id="rId10"/>
    <p:sldId id="275" r:id="rId11"/>
    <p:sldId id="276" r:id="rId12"/>
    <p:sldId id="277" r:id="rId13"/>
    <p:sldId id="278" r:id="rId14"/>
    <p:sldId id="279" r:id="rId15"/>
    <p:sldId id="280" r:id="rId16"/>
    <p:sldId id="281" r:id="rId17"/>
    <p:sldId id="318" r:id="rId18"/>
  </p:sldIdLst>
  <p:sldSz cx="18288000" cy="10287000"/>
  <p:notesSz cx="6858000" cy="9144000"/>
  <p:embeddedFontLst>
    <p:embeddedFont>
      <p:font typeface="Lato Italics" panose="020B0604020202020204" charset="0"/>
      <p:regular r:id="rId19"/>
      <p:italic r:id="rId20"/>
    </p:embeddedFont>
    <p:embeddedFont>
      <p:font typeface="TAN Nimbus"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589" autoAdjust="0"/>
  </p:normalViewPr>
  <p:slideViewPr>
    <p:cSldViewPr>
      <p:cViewPr varScale="1">
        <p:scale>
          <a:sx n="49" d="100"/>
          <a:sy n="49" d="100"/>
        </p:scale>
        <p:origin x="29"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87084" y="-2014210"/>
            <a:ext cx="18261670" cy="13293391"/>
          </a:xfrm>
          <a:custGeom>
            <a:avLst/>
            <a:gdLst/>
            <a:ahLst/>
            <a:cxnLst/>
            <a:rect l="l" t="t" r="r" b="b"/>
            <a:pathLst>
              <a:path w="18261670" h="13293391">
                <a:moveTo>
                  <a:pt x="0" y="0"/>
                </a:moveTo>
                <a:lnTo>
                  <a:pt x="18261670" y="0"/>
                </a:lnTo>
                <a:lnTo>
                  <a:pt x="18261670"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Freeform 3"/>
          <p:cNvSpPr/>
          <p:nvPr/>
        </p:nvSpPr>
        <p:spPr>
          <a:xfrm>
            <a:off x="406773" y="1028700"/>
            <a:ext cx="6240082" cy="7800103"/>
          </a:xfrm>
          <a:custGeom>
            <a:avLst/>
            <a:gdLst/>
            <a:ahLst/>
            <a:cxnLst/>
            <a:rect l="l" t="t" r="r" b="b"/>
            <a:pathLst>
              <a:path w="6240082" h="7800103">
                <a:moveTo>
                  <a:pt x="0" y="0"/>
                </a:moveTo>
                <a:lnTo>
                  <a:pt x="6240082" y="0"/>
                </a:lnTo>
                <a:lnTo>
                  <a:pt x="6240082" y="7800103"/>
                </a:lnTo>
                <a:lnTo>
                  <a:pt x="0" y="7800103"/>
                </a:lnTo>
                <a:lnTo>
                  <a:pt x="0" y="0"/>
                </a:lnTo>
                <a:close/>
              </a:path>
            </a:pathLst>
          </a:custGeom>
          <a:blipFill>
            <a:blip r:embed="rId3"/>
            <a:stretch>
              <a:fillRect/>
            </a:stretch>
          </a:blipFill>
        </p:spPr>
        <p:txBody>
          <a:bodyPr/>
          <a:lstStyle/>
          <a:p>
            <a:endParaRPr lang="en-US"/>
          </a:p>
        </p:txBody>
      </p:sp>
      <p:grpSp>
        <p:nvGrpSpPr>
          <p:cNvPr id="4" name="Group 4"/>
          <p:cNvGrpSpPr/>
          <p:nvPr/>
        </p:nvGrpSpPr>
        <p:grpSpPr>
          <a:xfrm>
            <a:off x="14042329" y="288029"/>
            <a:ext cx="2347137" cy="1080004"/>
            <a:chOff x="0" y="0"/>
            <a:chExt cx="3129516" cy="1440006"/>
          </a:xfrm>
        </p:grpSpPr>
        <p:sp>
          <p:nvSpPr>
            <p:cNvPr id="5" name="Freeform 5"/>
            <p:cNvSpPr/>
            <p:nvPr/>
          </p:nvSpPr>
          <p:spPr>
            <a:xfrm>
              <a:off x="1223778" y="0"/>
              <a:ext cx="1905738" cy="1440006"/>
            </a:xfrm>
            <a:custGeom>
              <a:avLst/>
              <a:gdLst/>
              <a:ahLst/>
              <a:cxnLst/>
              <a:rect l="l" t="t" r="r" b="b"/>
              <a:pathLst>
                <a:path w="1905738" h="1440006">
                  <a:moveTo>
                    <a:pt x="0" y="0"/>
                  </a:moveTo>
                  <a:lnTo>
                    <a:pt x="1905738" y="0"/>
                  </a:lnTo>
                  <a:lnTo>
                    <a:pt x="1905738" y="1440006"/>
                  </a:lnTo>
                  <a:lnTo>
                    <a:pt x="0" y="1440006"/>
                  </a:lnTo>
                  <a:lnTo>
                    <a:pt x="0" y="0"/>
                  </a:lnTo>
                  <a:close/>
                </a:path>
              </a:pathLst>
            </a:custGeom>
            <a:blipFill>
              <a:blip r:embed="rId4"/>
              <a:stretch>
                <a:fillRect l="-60746" t="-3184" b="-3184"/>
              </a:stretch>
            </a:blipFill>
          </p:spPr>
          <p:txBody>
            <a:bodyPr/>
            <a:lstStyle/>
            <a:p>
              <a:endParaRPr lang="en-US"/>
            </a:p>
          </p:txBody>
        </p:sp>
        <p:sp>
          <p:nvSpPr>
            <p:cNvPr id="6" name="Freeform 6"/>
            <p:cNvSpPr/>
            <p:nvPr/>
          </p:nvSpPr>
          <p:spPr>
            <a:xfrm>
              <a:off x="0" y="0"/>
              <a:ext cx="1223778" cy="1440006"/>
            </a:xfrm>
            <a:custGeom>
              <a:avLst/>
              <a:gdLst/>
              <a:ahLst/>
              <a:cxnLst/>
              <a:rect l="l" t="t" r="r" b="b"/>
              <a:pathLst>
                <a:path w="1223778" h="1440006">
                  <a:moveTo>
                    <a:pt x="0" y="0"/>
                  </a:moveTo>
                  <a:lnTo>
                    <a:pt x="1223778" y="0"/>
                  </a:lnTo>
                  <a:lnTo>
                    <a:pt x="1223778" y="1440006"/>
                  </a:lnTo>
                  <a:lnTo>
                    <a:pt x="0" y="1440006"/>
                  </a:lnTo>
                  <a:lnTo>
                    <a:pt x="0" y="0"/>
                  </a:lnTo>
                  <a:close/>
                </a:path>
              </a:pathLst>
            </a:custGeom>
            <a:blipFill>
              <a:blip r:embed="rId4"/>
              <a:stretch>
                <a:fillRect t="-3184" r="-150324" b="-3184"/>
              </a:stretch>
            </a:blipFill>
          </p:spPr>
          <p:txBody>
            <a:bodyPr/>
            <a:lstStyle/>
            <a:p>
              <a:endParaRPr lang="en-US"/>
            </a:p>
          </p:txBody>
        </p:sp>
      </p:grpSp>
      <p:sp>
        <p:nvSpPr>
          <p:cNvPr id="7" name="Freeform 7"/>
          <p:cNvSpPr/>
          <p:nvPr/>
        </p:nvSpPr>
        <p:spPr>
          <a:xfrm>
            <a:off x="16493434" y="207889"/>
            <a:ext cx="1328350" cy="1035560"/>
          </a:xfrm>
          <a:custGeom>
            <a:avLst/>
            <a:gdLst/>
            <a:ahLst/>
            <a:cxnLst/>
            <a:rect l="l" t="t" r="r" b="b"/>
            <a:pathLst>
              <a:path w="1328350" h="1035560">
                <a:moveTo>
                  <a:pt x="0" y="0"/>
                </a:moveTo>
                <a:lnTo>
                  <a:pt x="1328351" y="0"/>
                </a:lnTo>
                <a:lnTo>
                  <a:pt x="1328351" y="1035560"/>
                </a:lnTo>
                <a:lnTo>
                  <a:pt x="0" y="1035560"/>
                </a:lnTo>
                <a:lnTo>
                  <a:pt x="0" y="0"/>
                </a:lnTo>
                <a:close/>
              </a:path>
            </a:pathLst>
          </a:custGeom>
          <a:blipFill>
            <a:blip r:embed="rId5"/>
            <a:stretch>
              <a:fillRect/>
            </a:stretch>
          </a:blipFill>
        </p:spPr>
        <p:txBody>
          <a:bodyPr/>
          <a:lstStyle/>
          <a:p>
            <a:endParaRPr lang="en-US"/>
          </a:p>
        </p:txBody>
      </p:sp>
      <p:sp>
        <p:nvSpPr>
          <p:cNvPr id="8" name="TextBox 8"/>
          <p:cNvSpPr txBox="1"/>
          <p:nvPr/>
        </p:nvSpPr>
        <p:spPr>
          <a:xfrm>
            <a:off x="5845416" y="7770332"/>
            <a:ext cx="11413884" cy="505186"/>
          </a:xfrm>
          <a:prstGeom prst="rect">
            <a:avLst/>
          </a:prstGeom>
        </p:spPr>
        <p:txBody>
          <a:bodyPr lIns="0" tIns="0" rIns="0" bIns="0" rtlCol="0" anchor="t">
            <a:spAutoFit/>
          </a:bodyPr>
          <a:lstStyle/>
          <a:p>
            <a:pPr algn="ctr">
              <a:lnSpc>
                <a:spcPts val="4180"/>
              </a:lnSpc>
              <a:spcBef>
                <a:spcPct val="0"/>
              </a:spcBef>
            </a:pPr>
            <a:r>
              <a:rPr lang="en-US" sz="2985" i="1">
                <a:solidFill>
                  <a:srgbClr val="2D426F"/>
                </a:solidFill>
                <a:latin typeface="Lato Italics"/>
                <a:ea typeface="Lato Italics"/>
                <a:cs typeface="Lato Italics"/>
                <a:sym typeface="Lato Italics"/>
              </a:rPr>
              <a:t>May 2, 2026 at Layko Center, 8:30am to 5:00pm</a:t>
            </a:r>
          </a:p>
        </p:txBody>
      </p:sp>
      <p:sp>
        <p:nvSpPr>
          <p:cNvPr id="9" name="TextBox 9"/>
          <p:cNvSpPr txBox="1"/>
          <p:nvPr/>
        </p:nvSpPr>
        <p:spPr>
          <a:xfrm>
            <a:off x="5987365" y="3100541"/>
            <a:ext cx="11698675" cy="3742146"/>
          </a:xfrm>
          <a:prstGeom prst="rect">
            <a:avLst/>
          </a:prstGeom>
        </p:spPr>
        <p:txBody>
          <a:bodyPr lIns="0" tIns="0" rIns="0" bIns="0" rtlCol="0" anchor="t">
            <a:spAutoFit/>
          </a:bodyPr>
          <a:lstStyle/>
          <a:p>
            <a:pPr algn="ctr">
              <a:lnSpc>
                <a:spcPts val="9834"/>
              </a:lnSpc>
            </a:pPr>
            <a:r>
              <a:rPr lang="en-US" sz="8940">
                <a:gradFill>
                  <a:gsLst>
                    <a:gs pos="0">
                      <a:srgbClr val="226214">
                        <a:alpha val="100000"/>
                      </a:srgbClr>
                    </a:gs>
                    <a:gs pos="100000">
                      <a:srgbClr val="43CC25">
                        <a:alpha val="100000"/>
                      </a:srgbClr>
                    </a:gs>
                  </a:gsLst>
                  <a:lin ang="5400000"/>
                </a:gradFill>
                <a:latin typeface="TAN Nimbus"/>
                <a:ea typeface="TAN Nimbus"/>
                <a:cs typeface="TAN Nimbus"/>
                <a:sym typeface="TAN Nimbus"/>
              </a:rPr>
              <a:t>District Formators Training (Part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7786799" y="-2641707"/>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5443671" y="2648337"/>
            <a:ext cx="11700414" cy="3957209"/>
          </a:xfrm>
          <a:prstGeom prst="rect">
            <a:avLst/>
          </a:prstGeom>
        </p:spPr>
        <p:txBody>
          <a:bodyPr lIns="0" tIns="0" rIns="0" bIns="0" rtlCol="0" anchor="t">
            <a:spAutoFit/>
          </a:bodyPr>
          <a:lstStyle/>
          <a:p>
            <a:pPr algn="l">
              <a:lnSpc>
                <a:spcPts val="7732"/>
              </a:lnSpc>
            </a:pPr>
            <a:r>
              <a:rPr lang="en-US" sz="7159" b="1" spc="264">
                <a:gradFill>
                  <a:gsLst>
                    <a:gs pos="0">
                      <a:srgbClr val="226214">
                        <a:alpha val="100000"/>
                      </a:srgbClr>
                    </a:gs>
                    <a:gs pos="100000">
                      <a:srgbClr val="43CC25">
                        <a:alpha val="100000"/>
                      </a:srgbClr>
                    </a:gs>
                  </a:gsLst>
                  <a:lin ang="5400000"/>
                </a:gradFill>
                <a:latin typeface="Lato Heavy"/>
                <a:ea typeface="Lato Heavy"/>
                <a:cs typeface="Lato Heavy"/>
                <a:sym typeface="Lato Heavy"/>
              </a:rPr>
              <a:t>THE SYNODAL IMPLEMENTATION </a:t>
            </a:r>
          </a:p>
          <a:p>
            <a:pPr algn="l">
              <a:lnSpc>
                <a:spcPts val="7732"/>
              </a:lnSpc>
            </a:pPr>
            <a:r>
              <a:rPr lang="en-US" sz="7159" b="1" spc="264">
                <a:gradFill>
                  <a:gsLst>
                    <a:gs pos="0">
                      <a:srgbClr val="226214">
                        <a:alpha val="100000"/>
                      </a:srgbClr>
                    </a:gs>
                    <a:gs pos="100000">
                      <a:srgbClr val="43CC25">
                        <a:alpha val="100000"/>
                      </a:srgbClr>
                    </a:gs>
                  </a:gsLst>
                  <a:lin ang="5400000"/>
                </a:gradFill>
                <a:latin typeface="Lato Heavy"/>
                <a:ea typeface="Lato Heavy"/>
                <a:cs typeface="Lato Heavy"/>
                <a:sym typeface="Lato Heavy"/>
              </a:rPr>
              <a:t>IN THE ARCHDIOCESE OF CEBU</a:t>
            </a:r>
          </a:p>
        </p:txBody>
      </p:sp>
      <p:sp>
        <p:nvSpPr>
          <p:cNvPr id="4" name="TextBox 4"/>
          <p:cNvSpPr txBox="1"/>
          <p:nvPr/>
        </p:nvSpPr>
        <p:spPr>
          <a:xfrm>
            <a:off x="5443671" y="7069519"/>
            <a:ext cx="11413884" cy="580751"/>
          </a:xfrm>
          <a:prstGeom prst="rect">
            <a:avLst/>
          </a:prstGeom>
        </p:spPr>
        <p:txBody>
          <a:bodyPr lIns="0" tIns="0" rIns="0" bIns="0" rtlCol="0" anchor="t">
            <a:spAutoFit/>
          </a:bodyPr>
          <a:lstStyle/>
          <a:p>
            <a:pPr algn="l">
              <a:lnSpc>
                <a:spcPts val="4740"/>
              </a:lnSpc>
              <a:spcBef>
                <a:spcPct val="0"/>
              </a:spcBef>
            </a:pPr>
            <a:r>
              <a:rPr lang="en-US" sz="3385" i="1">
                <a:solidFill>
                  <a:srgbClr val="2D426F"/>
                </a:solidFill>
                <a:latin typeface="Lato Italics"/>
                <a:ea typeface="Lato Italics"/>
                <a:cs typeface="Lato Italics"/>
                <a:sym typeface="Lato Italics"/>
              </a:rPr>
              <a:t>by Msgr. Roger Fuentes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1763528" y="3271257"/>
            <a:ext cx="15034913" cy="2790825"/>
          </a:xfrm>
          <a:prstGeom prst="rect">
            <a:avLst/>
          </a:prstGeom>
        </p:spPr>
        <p:txBody>
          <a:bodyPr lIns="0" tIns="0" rIns="0" bIns="0" rtlCol="0" anchor="t">
            <a:spAutoFit/>
          </a:bodyPr>
          <a:lstStyle/>
          <a:p>
            <a:pPr algn="l">
              <a:lnSpc>
                <a:spcPts val="5502"/>
              </a:lnSpc>
            </a:pPr>
            <a:r>
              <a:rPr lang="en-US" sz="4585" b="1" i="1">
                <a:solidFill>
                  <a:srgbClr val="2D426F"/>
                </a:solidFill>
                <a:latin typeface="Lato Bold Italics"/>
                <a:ea typeface="Lato Bold Italics"/>
                <a:cs typeface="Lato Bold Italics"/>
                <a:sym typeface="Lato Bold Italics"/>
              </a:rPr>
              <a:t>In response to the Sulong-Padayon National Synodal Framework, the Archdiocese of Cebu has undertaken concrete and sustained initiatives to translate the national vision of synodality into local pastoral action.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732434" y="897864"/>
            <a:ext cx="15518955" cy="823341"/>
          </a:xfrm>
          <a:prstGeom prst="rect">
            <a:avLst/>
          </a:prstGeom>
        </p:spPr>
        <p:txBody>
          <a:bodyPr lIns="0" tIns="0" rIns="0" bIns="0" rtlCol="0" anchor="t">
            <a:spAutoFit/>
          </a:bodyPr>
          <a:lstStyle/>
          <a:p>
            <a:pPr algn="l">
              <a:lnSpc>
                <a:spcPts val="6371"/>
              </a:lnSpc>
            </a:pPr>
            <a:r>
              <a:rPr lang="en-US" sz="5899" b="1" spc="218">
                <a:gradFill>
                  <a:gsLst>
                    <a:gs pos="0">
                      <a:srgbClr val="226214">
                        <a:alpha val="100000"/>
                      </a:srgbClr>
                    </a:gs>
                    <a:gs pos="100000">
                      <a:srgbClr val="43CC25">
                        <a:alpha val="100000"/>
                      </a:srgbClr>
                    </a:gs>
                  </a:gsLst>
                  <a:lin ang="5400000"/>
                </a:gradFill>
                <a:latin typeface="Lato Heavy"/>
                <a:ea typeface="Lato Heavy"/>
                <a:cs typeface="Lato Heavy"/>
                <a:sym typeface="Lato Heavy"/>
              </a:rPr>
              <a:t>KEY MILESTONES</a:t>
            </a:r>
          </a:p>
        </p:txBody>
      </p:sp>
      <p:sp>
        <p:nvSpPr>
          <p:cNvPr id="4" name="TextBox 4"/>
          <p:cNvSpPr txBox="1"/>
          <p:nvPr/>
        </p:nvSpPr>
        <p:spPr>
          <a:xfrm>
            <a:off x="1812906" y="2728103"/>
            <a:ext cx="15034913" cy="5572125"/>
          </a:xfrm>
          <a:prstGeom prst="rect">
            <a:avLst/>
          </a:prstGeom>
        </p:spPr>
        <p:txBody>
          <a:bodyPr lIns="0" tIns="0" rIns="0" bIns="0" rtlCol="0" anchor="t">
            <a:spAutoFit/>
          </a:bodyPr>
          <a:lstStyle/>
          <a:p>
            <a:pPr algn="l">
              <a:lnSpc>
                <a:spcPts val="5502"/>
              </a:lnSpc>
            </a:pPr>
            <a:r>
              <a:rPr lang="en-US" sz="4585" b="1" i="1">
                <a:solidFill>
                  <a:srgbClr val="2D426F"/>
                </a:solidFill>
                <a:latin typeface="Lato Bold Italics"/>
                <a:ea typeface="Lato Bold Italics"/>
                <a:cs typeface="Lato Bold Italics"/>
                <a:sym typeface="Lato Bold Italics"/>
              </a:rPr>
              <a:t>1.Formation and Orientation. </a:t>
            </a:r>
          </a:p>
          <a:p>
            <a:pPr algn="l">
              <a:lnSpc>
                <a:spcPts val="5502"/>
              </a:lnSpc>
            </a:pPr>
            <a:r>
              <a:rPr lang="en-US" sz="4585" i="1">
                <a:solidFill>
                  <a:srgbClr val="2D426F"/>
                </a:solidFill>
                <a:latin typeface="Lato Italics"/>
                <a:ea typeface="Lato Italics"/>
                <a:cs typeface="Lato Italics"/>
                <a:sym typeface="Lato Italics"/>
              </a:rPr>
              <a:t>On September 1, 2025, the Archdiocese of Cebu hosted the Workshop on the Implementation of the Sulong-Padayon Synodal Framework, facilitated by the National Synodal Team. This activity strengthened shared understanding and commitment among clergy, religious, and lay leaders toward a synodal way of being Church.</a:t>
            </a:r>
          </a:p>
          <a:p>
            <a:pPr algn="l">
              <a:lnSpc>
                <a:spcPts val="5502"/>
              </a:lnSpc>
            </a:pPr>
            <a:endParaRPr lang="en-US" sz="4585" i="1">
              <a:solidFill>
                <a:srgbClr val="2D426F"/>
              </a:solidFill>
              <a:latin typeface="Lato Italics"/>
              <a:ea typeface="Lato Italics"/>
              <a:cs typeface="Lato Italics"/>
              <a:sym typeface="Lato Itali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732434" y="897864"/>
            <a:ext cx="15518955" cy="823341"/>
          </a:xfrm>
          <a:prstGeom prst="rect">
            <a:avLst/>
          </a:prstGeom>
        </p:spPr>
        <p:txBody>
          <a:bodyPr lIns="0" tIns="0" rIns="0" bIns="0" rtlCol="0" anchor="t">
            <a:spAutoFit/>
          </a:bodyPr>
          <a:lstStyle/>
          <a:p>
            <a:pPr algn="l">
              <a:lnSpc>
                <a:spcPts val="6371"/>
              </a:lnSpc>
            </a:pPr>
            <a:r>
              <a:rPr lang="en-US" sz="5899" b="1" spc="218">
                <a:gradFill>
                  <a:gsLst>
                    <a:gs pos="0">
                      <a:srgbClr val="226214">
                        <a:alpha val="100000"/>
                      </a:srgbClr>
                    </a:gs>
                    <a:gs pos="100000">
                      <a:srgbClr val="43CC25">
                        <a:alpha val="100000"/>
                      </a:srgbClr>
                    </a:gs>
                  </a:gsLst>
                  <a:lin ang="5400000"/>
                </a:gradFill>
                <a:latin typeface="Lato Heavy"/>
                <a:ea typeface="Lato Heavy"/>
                <a:cs typeface="Lato Heavy"/>
                <a:sym typeface="Lato Heavy"/>
              </a:rPr>
              <a:t>KEY MILESTONES</a:t>
            </a:r>
          </a:p>
        </p:txBody>
      </p:sp>
      <p:sp>
        <p:nvSpPr>
          <p:cNvPr id="4" name="TextBox 4"/>
          <p:cNvSpPr txBox="1"/>
          <p:nvPr/>
        </p:nvSpPr>
        <p:spPr>
          <a:xfrm>
            <a:off x="1812906" y="2728103"/>
            <a:ext cx="15034913" cy="5572125"/>
          </a:xfrm>
          <a:prstGeom prst="rect">
            <a:avLst/>
          </a:prstGeom>
        </p:spPr>
        <p:txBody>
          <a:bodyPr lIns="0" tIns="0" rIns="0" bIns="0" rtlCol="0" anchor="t">
            <a:spAutoFit/>
          </a:bodyPr>
          <a:lstStyle/>
          <a:p>
            <a:pPr algn="l">
              <a:lnSpc>
                <a:spcPts val="5502"/>
              </a:lnSpc>
            </a:pPr>
            <a:r>
              <a:rPr lang="en-US" sz="4585" b="1" i="1">
                <a:solidFill>
                  <a:srgbClr val="2D426F"/>
                </a:solidFill>
                <a:latin typeface="Lato Bold Italics"/>
                <a:ea typeface="Lato Bold Italics"/>
                <a:cs typeface="Lato Bold Italics"/>
                <a:sym typeface="Lato Bold Italics"/>
              </a:rPr>
              <a:t>2.Research-Informed Discernment. </a:t>
            </a:r>
          </a:p>
          <a:p>
            <a:pPr algn="l">
              <a:lnSpc>
                <a:spcPts val="5502"/>
              </a:lnSpc>
            </a:pPr>
            <a:endParaRPr lang="en-US" sz="4585" b="1" i="1">
              <a:solidFill>
                <a:srgbClr val="2D426F"/>
              </a:solidFill>
              <a:latin typeface="Lato Bold Italics"/>
              <a:ea typeface="Lato Bold Italics"/>
              <a:cs typeface="Lato Bold Italics"/>
              <a:sym typeface="Lato Bold Italics"/>
            </a:endParaRPr>
          </a:p>
          <a:p>
            <a:pPr algn="l">
              <a:lnSpc>
                <a:spcPts val="5502"/>
              </a:lnSpc>
            </a:pPr>
            <a:r>
              <a:rPr lang="en-US" sz="4585" i="1">
                <a:solidFill>
                  <a:srgbClr val="2D426F"/>
                </a:solidFill>
                <a:latin typeface="Lato Italics"/>
                <a:ea typeface="Lato Italics"/>
                <a:cs typeface="Lato Italics"/>
                <a:sym typeface="Lato Italics"/>
              </a:rPr>
              <a:t>On October 10, 2025, the UST-CBCP Team conducted a presentation and validation of the Research on Synodality for the Metropolitan Province of Cebu (DuCeTagMaTa). The research findings will serve as reference for local synodal planning and pastoral priorities.</a:t>
            </a:r>
          </a:p>
          <a:p>
            <a:pPr algn="l">
              <a:lnSpc>
                <a:spcPts val="5502"/>
              </a:lnSpc>
            </a:pPr>
            <a:endParaRPr lang="en-US" sz="4585" i="1">
              <a:solidFill>
                <a:srgbClr val="2D426F"/>
              </a:solidFill>
              <a:latin typeface="Lato Italics"/>
              <a:ea typeface="Lato Italics"/>
              <a:cs typeface="Lato Italics"/>
              <a:sym typeface="Lato Itali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732434" y="897864"/>
            <a:ext cx="15518955" cy="823341"/>
          </a:xfrm>
          <a:prstGeom prst="rect">
            <a:avLst/>
          </a:prstGeom>
        </p:spPr>
        <p:txBody>
          <a:bodyPr lIns="0" tIns="0" rIns="0" bIns="0" rtlCol="0" anchor="t">
            <a:spAutoFit/>
          </a:bodyPr>
          <a:lstStyle/>
          <a:p>
            <a:pPr algn="l">
              <a:lnSpc>
                <a:spcPts val="6371"/>
              </a:lnSpc>
            </a:pPr>
            <a:r>
              <a:rPr lang="en-US" sz="5899" b="1" spc="218">
                <a:gradFill>
                  <a:gsLst>
                    <a:gs pos="0">
                      <a:srgbClr val="226214">
                        <a:alpha val="100000"/>
                      </a:srgbClr>
                    </a:gs>
                    <a:gs pos="100000">
                      <a:srgbClr val="43CC25">
                        <a:alpha val="100000"/>
                      </a:srgbClr>
                    </a:gs>
                  </a:gsLst>
                  <a:lin ang="5400000"/>
                </a:gradFill>
                <a:latin typeface="Lato Heavy"/>
                <a:ea typeface="Lato Heavy"/>
                <a:cs typeface="Lato Heavy"/>
                <a:sym typeface="Lato Heavy"/>
              </a:rPr>
              <a:t>KEY MILESTONES</a:t>
            </a:r>
          </a:p>
        </p:txBody>
      </p:sp>
      <p:sp>
        <p:nvSpPr>
          <p:cNvPr id="4" name="TextBox 4"/>
          <p:cNvSpPr txBox="1"/>
          <p:nvPr/>
        </p:nvSpPr>
        <p:spPr>
          <a:xfrm>
            <a:off x="1812906" y="2728103"/>
            <a:ext cx="15034913" cy="5572125"/>
          </a:xfrm>
          <a:prstGeom prst="rect">
            <a:avLst/>
          </a:prstGeom>
        </p:spPr>
        <p:txBody>
          <a:bodyPr lIns="0" tIns="0" rIns="0" bIns="0" rtlCol="0" anchor="t">
            <a:spAutoFit/>
          </a:bodyPr>
          <a:lstStyle/>
          <a:p>
            <a:pPr algn="l">
              <a:lnSpc>
                <a:spcPts val="5502"/>
              </a:lnSpc>
            </a:pPr>
            <a:r>
              <a:rPr lang="en-US" sz="4585" b="1" i="1">
                <a:solidFill>
                  <a:srgbClr val="2D426F"/>
                </a:solidFill>
                <a:latin typeface="Lato Bold Italics"/>
                <a:ea typeface="Lato Bold Italics"/>
                <a:cs typeface="Lato Bold Italics"/>
                <a:sym typeface="Lato Bold Italics"/>
              </a:rPr>
              <a:t>3.Establishment of Synodal Structure. </a:t>
            </a:r>
          </a:p>
          <a:p>
            <a:pPr algn="l">
              <a:lnSpc>
                <a:spcPts val="5502"/>
              </a:lnSpc>
            </a:pPr>
            <a:endParaRPr lang="en-US" sz="4585" b="1" i="1">
              <a:solidFill>
                <a:srgbClr val="2D426F"/>
              </a:solidFill>
              <a:latin typeface="Lato Bold Italics"/>
              <a:ea typeface="Lato Bold Italics"/>
              <a:cs typeface="Lato Bold Italics"/>
              <a:sym typeface="Lato Bold Italics"/>
            </a:endParaRPr>
          </a:p>
          <a:p>
            <a:pPr algn="l">
              <a:lnSpc>
                <a:spcPts val="5502"/>
              </a:lnSpc>
            </a:pPr>
            <a:r>
              <a:rPr lang="en-US" sz="4585" i="1">
                <a:solidFill>
                  <a:srgbClr val="2D426F"/>
                </a:solidFill>
                <a:latin typeface="Lato Italics"/>
                <a:ea typeface="Lato Italics"/>
                <a:cs typeface="Lato Italics"/>
                <a:sym typeface="Lato Italics"/>
              </a:rPr>
              <a:t>The Archdiocese established the Coordinating Council on Synodal Transformation (CCST) composed of 32 members tasked to guide, coordinate, and oversee the development and implementation of the Archdiocesan  Synodal Pastoral plan in alignment with CBCP Sulong-Padayon framework.</a:t>
            </a:r>
            <a:r>
              <a:rPr lang="en-US" sz="4585" b="1" i="1">
                <a:solidFill>
                  <a:srgbClr val="2D426F"/>
                </a:solidFill>
                <a:latin typeface="Lato Bold Italics"/>
                <a:ea typeface="Lato Bold Italics"/>
                <a:cs typeface="Lato Bold Italics"/>
                <a:sym typeface="Lato Bold Italics"/>
              </a:rPr>
              <a:t> </a:t>
            </a:r>
          </a:p>
          <a:p>
            <a:pPr algn="l">
              <a:lnSpc>
                <a:spcPts val="5502"/>
              </a:lnSpc>
            </a:pPr>
            <a:endParaRPr lang="en-US" sz="4585" b="1" i="1">
              <a:solidFill>
                <a:srgbClr val="2D426F"/>
              </a:solidFill>
              <a:latin typeface="Lato Bold Italics"/>
              <a:ea typeface="Lato Bold Italics"/>
              <a:cs typeface="Lato Bold Italics"/>
              <a:sym typeface="Lato Bold Itali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732434" y="897864"/>
            <a:ext cx="15518955" cy="823341"/>
          </a:xfrm>
          <a:prstGeom prst="rect">
            <a:avLst/>
          </a:prstGeom>
        </p:spPr>
        <p:txBody>
          <a:bodyPr lIns="0" tIns="0" rIns="0" bIns="0" rtlCol="0" anchor="t">
            <a:spAutoFit/>
          </a:bodyPr>
          <a:lstStyle/>
          <a:p>
            <a:pPr algn="l">
              <a:lnSpc>
                <a:spcPts val="6371"/>
              </a:lnSpc>
            </a:pPr>
            <a:r>
              <a:rPr lang="en-US" sz="5899" b="1" spc="218">
                <a:gradFill>
                  <a:gsLst>
                    <a:gs pos="0">
                      <a:srgbClr val="226214">
                        <a:alpha val="100000"/>
                      </a:srgbClr>
                    </a:gs>
                    <a:gs pos="100000">
                      <a:srgbClr val="43CC25">
                        <a:alpha val="100000"/>
                      </a:srgbClr>
                    </a:gs>
                  </a:gsLst>
                  <a:lin ang="5400000"/>
                </a:gradFill>
                <a:latin typeface="Lato Heavy"/>
                <a:ea typeface="Lato Heavy"/>
                <a:cs typeface="Lato Heavy"/>
                <a:sym typeface="Lato Heavy"/>
              </a:rPr>
              <a:t>KEY MILESTONES</a:t>
            </a:r>
          </a:p>
        </p:txBody>
      </p:sp>
      <p:sp>
        <p:nvSpPr>
          <p:cNvPr id="4" name="TextBox 4"/>
          <p:cNvSpPr txBox="1"/>
          <p:nvPr/>
        </p:nvSpPr>
        <p:spPr>
          <a:xfrm>
            <a:off x="1911661" y="2295525"/>
            <a:ext cx="15034913" cy="6267450"/>
          </a:xfrm>
          <a:prstGeom prst="rect">
            <a:avLst/>
          </a:prstGeom>
        </p:spPr>
        <p:txBody>
          <a:bodyPr lIns="0" tIns="0" rIns="0" bIns="0" rtlCol="0" anchor="t">
            <a:spAutoFit/>
          </a:bodyPr>
          <a:lstStyle/>
          <a:p>
            <a:pPr algn="l">
              <a:lnSpc>
                <a:spcPts val="5502"/>
              </a:lnSpc>
            </a:pPr>
            <a:r>
              <a:rPr lang="en-US" sz="4585" b="1" i="1">
                <a:solidFill>
                  <a:srgbClr val="2D426F"/>
                </a:solidFill>
                <a:latin typeface="Lato Bold Italics"/>
                <a:ea typeface="Lato Bold Italics"/>
                <a:cs typeface="Lato Bold Italics"/>
                <a:sym typeface="Lato Bold Italics"/>
              </a:rPr>
              <a:t>5.Formal Launch of the 9-Year Synodal Journey. </a:t>
            </a:r>
          </a:p>
          <a:p>
            <a:pPr algn="l">
              <a:lnSpc>
                <a:spcPts val="5502"/>
              </a:lnSpc>
            </a:pPr>
            <a:endParaRPr lang="en-US" sz="4585" b="1" i="1">
              <a:solidFill>
                <a:srgbClr val="2D426F"/>
              </a:solidFill>
              <a:latin typeface="Lato Bold Italics"/>
              <a:ea typeface="Lato Bold Italics"/>
              <a:cs typeface="Lato Bold Italics"/>
              <a:sym typeface="Lato Bold Italics"/>
            </a:endParaRPr>
          </a:p>
          <a:p>
            <a:pPr algn="l">
              <a:lnSpc>
                <a:spcPts val="5502"/>
              </a:lnSpc>
            </a:pPr>
            <a:r>
              <a:rPr lang="en-US" sz="4585" i="1">
                <a:solidFill>
                  <a:srgbClr val="2D426F"/>
                </a:solidFill>
                <a:latin typeface="Lato Italics"/>
                <a:ea typeface="Lato Italics"/>
                <a:cs typeface="Lato Italics"/>
                <a:sym typeface="Lato Italics"/>
              </a:rPr>
              <a:t>On November 30, 2025, the Archdiocese formally launched the 9-Year Synodal Journey with the overarching theme: “Archdiocese of Cebu 2034: Journeying Together as a Church Fully Alive.” The launch included the introduction of the official logo, theme song, and the annual themes that will guide each year of the journey. </a:t>
            </a:r>
          </a:p>
          <a:p>
            <a:pPr algn="l">
              <a:lnSpc>
                <a:spcPts val="5502"/>
              </a:lnSpc>
            </a:pPr>
            <a:endParaRPr lang="en-US" sz="4585" i="1">
              <a:solidFill>
                <a:srgbClr val="2D426F"/>
              </a:solidFill>
              <a:latin typeface="Lato Italics"/>
              <a:ea typeface="Lato Italics"/>
              <a:cs typeface="Lato Italics"/>
              <a:sym typeface="Lato Itali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7786799" y="-2641707"/>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5300406" y="4100251"/>
            <a:ext cx="11700414" cy="1995059"/>
          </a:xfrm>
          <a:prstGeom prst="rect">
            <a:avLst/>
          </a:prstGeom>
        </p:spPr>
        <p:txBody>
          <a:bodyPr lIns="0" tIns="0" rIns="0" bIns="0" rtlCol="0" anchor="t">
            <a:spAutoFit/>
          </a:bodyPr>
          <a:lstStyle/>
          <a:p>
            <a:pPr algn="l">
              <a:lnSpc>
                <a:spcPts val="7732"/>
              </a:lnSpc>
            </a:pPr>
            <a:r>
              <a:rPr lang="en-US" sz="7159" b="1" spc="264">
                <a:gradFill>
                  <a:gsLst>
                    <a:gs pos="0">
                      <a:srgbClr val="226214">
                        <a:alpha val="100000"/>
                      </a:srgbClr>
                    </a:gs>
                    <a:gs pos="100000">
                      <a:srgbClr val="43CC25">
                        <a:alpha val="100000"/>
                      </a:srgbClr>
                    </a:gs>
                  </a:gsLst>
                  <a:lin ang="5400000"/>
                </a:gradFill>
                <a:latin typeface="Lato Heavy"/>
                <a:ea typeface="Lato Heavy"/>
                <a:cs typeface="Lato Heavy"/>
                <a:sym typeface="Lato Heavy"/>
              </a:rPr>
              <a:t>A. THEMES OF 9-YEAR SYNODAL JOURNEY</a:t>
            </a:r>
          </a:p>
        </p:txBody>
      </p:sp>
      <p:sp>
        <p:nvSpPr>
          <p:cNvPr id="4" name="TextBox 4"/>
          <p:cNvSpPr txBox="1"/>
          <p:nvPr/>
        </p:nvSpPr>
        <p:spPr>
          <a:xfrm>
            <a:off x="5443671" y="7069519"/>
            <a:ext cx="11413884" cy="580751"/>
          </a:xfrm>
          <a:prstGeom prst="rect">
            <a:avLst/>
          </a:prstGeom>
        </p:spPr>
        <p:txBody>
          <a:bodyPr lIns="0" tIns="0" rIns="0" bIns="0" rtlCol="0" anchor="t">
            <a:spAutoFit/>
          </a:bodyPr>
          <a:lstStyle/>
          <a:p>
            <a:pPr algn="l">
              <a:lnSpc>
                <a:spcPts val="4740"/>
              </a:lnSpc>
              <a:spcBef>
                <a:spcPct val="0"/>
              </a:spcBef>
            </a:pPr>
            <a:r>
              <a:rPr lang="en-US" sz="3385" i="1">
                <a:solidFill>
                  <a:srgbClr val="2D426F"/>
                </a:solidFill>
                <a:latin typeface="Lato Italics"/>
                <a:ea typeface="Lato Italics"/>
                <a:cs typeface="Lato Italics"/>
                <a:sym typeface="Lato Italics"/>
              </a:rPr>
              <a:t>by Msgr. Roger Fuentes</a:t>
            </a:r>
          </a:p>
        </p:txBody>
      </p:sp>
    </p:spTree>
    <p:extLst>
      <p:ext uri="{BB962C8B-B14F-4D97-AF65-F5344CB8AC3E}">
        <p14:creationId xmlns:p14="http://schemas.microsoft.com/office/powerpoint/2010/main" val="1452787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699515" y="693801"/>
            <a:ext cx="15518955" cy="726948"/>
          </a:xfrm>
          <a:prstGeom prst="rect">
            <a:avLst/>
          </a:prstGeom>
        </p:spPr>
        <p:txBody>
          <a:bodyPr lIns="0" tIns="0" rIns="0" bIns="0" rtlCol="0" anchor="t">
            <a:spAutoFit/>
          </a:bodyPr>
          <a:lstStyle/>
          <a:p>
            <a:pPr algn="l">
              <a:lnSpc>
                <a:spcPts val="5615"/>
              </a:lnSpc>
            </a:pPr>
            <a:r>
              <a:rPr lang="en-US" sz="5199" b="1" spc="192">
                <a:gradFill>
                  <a:gsLst>
                    <a:gs pos="0">
                      <a:srgbClr val="226214">
                        <a:alpha val="100000"/>
                      </a:srgbClr>
                    </a:gs>
                    <a:gs pos="100000">
                      <a:srgbClr val="43CC25">
                        <a:alpha val="100000"/>
                      </a:srgbClr>
                    </a:gs>
                  </a:gsLst>
                  <a:lin ang="5400000"/>
                </a:gradFill>
                <a:latin typeface="Lato Heavy"/>
                <a:ea typeface="Lato Heavy"/>
                <a:cs typeface="Lato Heavy"/>
                <a:sym typeface="Lato Heavy"/>
              </a:rPr>
              <a:t>A. THEMES OF 9-YEAR SYNODAL JOURNEY</a:t>
            </a:r>
          </a:p>
        </p:txBody>
      </p:sp>
      <p:sp>
        <p:nvSpPr>
          <p:cNvPr id="4" name="TextBox 4"/>
          <p:cNvSpPr txBox="1"/>
          <p:nvPr/>
        </p:nvSpPr>
        <p:spPr>
          <a:xfrm>
            <a:off x="699515" y="1797099"/>
            <a:ext cx="16927724" cy="8181975"/>
          </a:xfrm>
          <a:prstGeom prst="rect">
            <a:avLst/>
          </a:prstGeom>
        </p:spPr>
        <p:txBody>
          <a:bodyPr lIns="0" tIns="0" rIns="0" bIns="0" rtlCol="0" anchor="t">
            <a:spAutoFit/>
          </a:bodyPr>
          <a:lstStyle/>
          <a:p>
            <a:pPr algn="l">
              <a:lnSpc>
                <a:spcPts val="5022"/>
              </a:lnSpc>
            </a:pPr>
            <a:r>
              <a:rPr lang="en-US" sz="4185" b="1" i="1">
                <a:solidFill>
                  <a:srgbClr val="2D426F"/>
                </a:solidFill>
                <a:latin typeface="Lato Bold Italics"/>
                <a:ea typeface="Lato Bold Italics"/>
                <a:cs typeface="Lato Bold Italics"/>
                <a:sym typeface="Lato Bold Italics"/>
              </a:rPr>
              <a:t>·2025 – Docile Church: Joyfully Responding to God’s Call to Holiness </a:t>
            </a:r>
          </a:p>
          <a:p>
            <a:pPr algn="l">
              <a:lnSpc>
                <a:spcPts val="5022"/>
              </a:lnSpc>
            </a:pPr>
            <a:r>
              <a:rPr lang="en-US" sz="4185" b="1" i="1">
                <a:solidFill>
                  <a:srgbClr val="2D426F"/>
                </a:solidFill>
                <a:latin typeface="Lato Bold Italics"/>
                <a:ea typeface="Lato Bold Italics"/>
                <a:cs typeface="Lato Bold Italics"/>
                <a:sym typeface="Lato Bold Italics"/>
              </a:rPr>
              <a:t>·2026 – Listening Church: Hearing God’s Voice and the Cry of God’s People</a:t>
            </a:r>
          </a:p>
          <a:p>
            <a:pPr algn="l">
              <a:lnSpc>
                <a:spcPts val="5022"/>
              </a:lnSpc>
            </a:pPr>
            <a:r>
              <a:rPr lang="en-US" sz="4185" b="1" i="1">
                <a:solidFill>
                  <a:srgbClr val="2D426F"/>
                </a:solidFill>
                <a:latin typeface="Lato Bold Italics"/>
                <a:ea typeface="Lato Bold Italics"/>
                <a:cs typeface="Lato Bold Italics"/>
                <a:sym typeface="Lato Bold Italics"/>
              </a:rPr>
              <a:t>·2027 – Welcoming Church: Inviting All to the Table of Communion </a:t>
            </a:r>
          </a:p>
          <a:p>
            <a:pPr algn="l">
              <a:lnSpc>
                <a:spcPts val="5022"/>
              </a:lnSpc>
            </a:pPr>
            <a:r>
              <a:rPr lang="en-US" sz="4185" b="1" i="1">
                <a:solidFill>
                  <a:srgbClr val="2D426F"/>
                </a:solidFill>
                <a:latin typeface="Lato Bold Italics"/>
                <a:ea typeface="Lato Bold Italics"/>
                <a:cs typeface="Lato Bold Italics"/>
                <a:sym typeface="Lato Bold Italics"/>
              </a:rPr>
              <a:t>·2028 – Transformative Church: Maturation in Faith and Discipleship </a:t>
            </a:r>
          </a:p>
          <a:p>
            <a:pPr algn="l">
              <a:lnSpc>
                <a:spcPts val="5022"/>
              </a:lnSpc>
            </a:pPr>
            <a:r>
              <a:rPr lang="en-US" sz="4185" b="1" i="1">
                <a:solidFill>
                  <a:srgbClr val="2D426F"/>
                </a:solidFill>
                <a:latin typeface="Lato Bold Italics"/>
                <a:ea typeface="Lato Bold Italics"/>
                <a:cs typeface="Lato Bold Italics"/>
                <a:sym typeface="Lato Bold Italics"/>
              </a:rPr>
              <a:t>·2029 – Accountable Church: Collaborative Leadership and Responsible Stewardship </a:t>
            </a:r>
          </a:p>
          <a:p>
            <a:pPr algn="l">
              <a:lnSpc>
                <a:spcPts val="5022"/>
              </a:lnSpc>
            </a:pPr>
            <a:r>
              <a:rPr lang="en-US" sz="4185" b="1" i="1">
                <a:solidFill>
                  <a:srgbClr val="2D426F"/>
                </a:solidFill>
                <a:latin typeface="Lato Bold Italics"/>
                <a:ea typeface="Lato Bold Italics"/>
                <a:cs typeface="Lato Bold Italics"/>
                <a:sym typeface="Lato Bold Italics"/>
              </a:rPr>
              <a:t>·2030 – Caring Church: Called to be Stewards of the Whole of Creation </a:t>
            </a:r>
          </a:p>
          <a:p>
            <a:pPr algn="l">
              <a:lnSpc>
                <a:spcPts val="5022"/>
              </a:lnSpc>
            </a:pPr>
            <a:r>
              <a:rPr lang="en-US" sz="4185" b="1" i="1">
                <a:solidFill>
                  <a:srgbClr val="2D426F"/>
                </a:solidFill>
                <a:latin typeface="Lato Bold Italics"/>
                <a:ea typeface="Lato Bold Italics"/>
                <a:cs typeface="Lato Bold Italics"/>
                <a:sym typeface="Lato Bold Italics"/>
              </a:rPr>
              <a:t>·2031 – Missionary Church: Witnesses of Hope in the Peripheries </a:t>
            </a:r>
          </a:p>
          <a:p>
            <a:pPr algn="l">
              <a:lnSpc>
                <a:spcPts val="5022"/>
              </a:lnSpc>
            </a:pPr>
            <a:r>
              <a:rPr lang="en-US" sz="4185" b="1" i="1">
                <a:solidFill>
                  <a:srgbClr val="2D426F"/>
                </a:solidFill>
                <a:latin typeface="Lato Bold Italics"/>
                <a:ea typeface="Lato Bold Italics"/>
                <a:cs typeface="Lato Bold Italics"/>
                <a:sym typeface="Lato Bold Italics"/>
              </a:rPr>
              <a:t>·2032 – Merciful Church: Configured to Christ, the Face of Mercy </a:t>
            </a:r>
          </a:p>
          <a:p>
            <a:pPr algn="l">
              <a:lnSpc>
                <a:spcPts val="5022"/>
              </a:lnSpc>
            </a:pPr>
            <a:r>
              <a:rPr lang="en-US" sz="4185" b="1" i="1">
                <a:solidFill>
                  <a:srgbClr val="2D426F"/>
                </a:solidFill>
                <a:latin typeface="Lato Bold Italics"/>
                <a:ea typeface="Lato Bold Italics"/>
                <a:cs typeface="Lato Bold Italics"/>
                <a:sym typeface="Lato Bold Italics"/>
              </a:rPr>
              <a:t>·2033 – Redeemed Church: Fully Alive, Journeying with Christ</a:t>
            </a:r>
          </a:p>
          <a:p>
            <a:pPr algn="l">
              <a:lnSpc>
                <a:spcPts val="5022"/>
              </a:lnSpc>
            </a:pPr>
            <a:r>
              <a:rPr lang="en-US" sz="4185" b="1" i="1">
                <a:solidFill>
                  <a:srgbClr val="2D426F"/>
                </a:solidFill>
                <a:latin typeface="Lato Bold Italics"/>
                <a:ea typeface="Lato Bold Italics"/>
                <a:cs typeface="Lato Bold Italics"/>
                <a:sym typeface="Lato Bold Italics"/>
              </a:rPr>
              <a:t>·2034 – A Jubilee-Celebrating Church:Learning, Celebrating and Witnessing Together</a:t>
            </a:r>
          </a:p>
          <a:p>
            <a:pPr algn="l">
              <a:lnSpc>
                <a:spcPts val="5022"/>
              </a:lnSpc>
            </a:pPr>
            <a:endParaRPr lang="en-US" sz="4185" b="1" i="1">
              <a:solidFill>
                <a:srgbClr val="2D426F"/>
              </a:solidFill>
              <a:latin typeface="Lato Bold Italics"/>
              <a:ea typeface="Lato Bold Italics"/>
              <a:cs typeface="Lato Bold Italics"/>
              <a:sym typeface="Lato Bold Italics"/>
            </a:endParaRPr>
          </a:p>
        </p:txBody>
      </p:sp>
    </p:spTree>
    <p:extLst>
      <p:ext uri="{BB962C8B-B14F-4D97-AF65-F5344CB8AC3E}">
        <p14:creationId xmlns:p14="http://schemas.microsoft.com/office/powerpoint/2010/main" val="1223329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7786799" y="-2641707"/>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5300406" y="3119176"/>
            <a:ext cx="11700414" cy="2976134"/>
          </a:xfrm>
          <a:prstGeom prst="rect">
            <a:avLst/>
          </a:prstGeom>
        </p:spPr>
        <p:txBody>
          <a:bodyPr lIns="0" tIns="0" rIns="0" bIns="0" rtlCol="0" anchor="t">
            <a:spAutoFit/>
          </a:bodyPr>
          <a:lstStyle/>
          <a:p>
            <a:pPr algn="l">
              <a:lnSpc>
                <a:spcPts val="7732"/>
              </a:lnSpc>
            </a:pPr>
            <a:r>
              <a:rPr lang="en-US" sz="7159" b="1" spc="264">
                <a:gradFill>
                  <a:gsLst>
                    <a:gs pos="0">
                      <a:srgbClr val="226214">
                        <a:alpha val="100000"/>
                      </a:srgbClr>
                    </a:gs>
                    <a:gs pos="100000">
                      <a:srgbClr val="43CC25">
                        <a:alpha val="100000"/>
                      </a:srgbClr>
                    </a:gs>
                  </a:gsLst>
                  <a:lin ang="5400000"/>
                </a:gradFill>
                <a:latin typeface="Lato Heavy"/>
                <a:ea typeface="Lato Heavy"/>
                <a:cs typeface="Lato Heavy"/>
                <a:sym typeface="Lato Heavy"/>
              </a:rPr>
              <a:t>Archdiocese of Cebu 2034: Journeying Together as a Church Fully Alive </a:t>
            </a:r>
          </a:p>
        </p:txBody>
      </p:sp>
      <p:sp>
        <p:nvSpPr>
          <p:cNvPr id="4" name="TextBox 4"/>
          <p:cNvSpPr txBox="1"/>
          <p:nvPr/>
        </p:nvSpPr>
        <p:spPr>
          <a:xfrm>
            <a:off x="5443671" y="7069519"/>
            <a:ext cx="11413884" cy="580751"/>
          </a:xfrm>
          <a:prstGeom prst="rect">
            <a:avLst/>
          </a:prstGeom>
        </p:spPr>
        <p:txBody>
          <a:bodyPr lIns="0" tIns="0" rIns="0" bIns="0" rtlCol="0" anchor="t">
            <a:spAutoFit/>
          </a:bodyPr>
          <a:lstStyle/>
          <a:p>
            <a:pPr algn="l">
              <a:lnSpc>
                <a:spcPts val="4740"/>
              </a:lnSpc>
              <a:spcBef>
                <a:spcPct val="0"/>
              </a:spcBef>
            </a:pPr>
            <a:r>
              <a:rPr lang="en-US" sz="3385" i="1">
                <a:solidFill>
                  <a:srgbClr val="2D426F"/>
                </a:solidFill>
                <a:latin typeface="Lato Italics"/>
                <a:ea typeface="Lato Italics"/>
                <a:cs typeface="Lato Italics"/>
                <a:sym typeface="Lato Italics"/>
              </a:rPr>
              <a:t>by Msgr. Roger Fuentes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1763528" y="3271257"/>
            <a:ext cx="15034913" cy="2790825"/>
          </a:xfrm>
          <a:prstGeom prst="rect">
            <a:avLst/>
          </a:prstGeom>
        </p:spPr>
        <p:txBody>
          <a:bodyPr lIns="0" tIns="0" rIns="0" bIns="0" rtlCol="0" anchor="t">
            <a:spAutoFit/>
          </a:bodyPr>
          <a:lstStyle/>
          <a:p>
            <a:pPr algn="l">
              <a:lnSpc>
                <a:spcPts val="5502"/>
              </a:lnSpc>
            </a:pPr>
            <a:r>
              <a:rPr lang="en-US" sz="4585" b="1" i="1">
                <a:solidFill>
                  <a:srgbClr val="2D426F"/>
                </a:solidFill>
                <a:latin typeface="Lato Bold Italics"/>
                <a:ea typeface="Lato Bold Italics"/>
                <a:cs typeface="Lato Bold Italics"/>
                <a:sym typeface="Lato Bold Italics"/>
              </a:rPr>
              <a:t>A Church that is alive is not measured by the number of people attending Mass or the size of our buildings. A Church is alive when the faith of its people is learned, celebrated, and witnessed in daily life.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732434" y="1085850"/>
            <a:ext cx="15518955" cy="726948"/>
          </a:xfrm>
          <a:prstGeom prst="rect">
            <a:avLst/>
          </a:prstGeom>
        </p:spPr>
        <p:txBody>
          <a:bodyPr lIns="0" tIns="0" rIns="0" bIns="0" rtlCol="0" anchor="t">
            <a:spAutoFit/>
          </a:bodyPr>
          <a:lstStyle/>
          <a:p>
            <a:pPr algn="l">
              <a:lnSpc>
                <a:spcPts val="5615"/>
              </a:lnSpc>
            </a:pPr>
            <a:r>
              <a:rPr lang="en-US" sz="5199" b="1" spc="192">
                <a:gradFill>
                  <a:gsLst>
                    <a:gs pos="0">
                      <a:srgbClr val="226214">
                        <a:alpha val="100000"/>
                      </a:srgbClr>
                    </a:gs>
                    <a:gs pos="100000">
                      <a:srgbClr val="43CC25">
                        <a:alpha val="100000"/>
                      </a:srgbClr>
                    </a:gs>
                  </a:gsLst>
                  <a:lin ang="5400000"/>
                </a:gradFill>
                <a:latin typeface="Lato Heavy"/>
                <a:ea typeface="Lato Heavy"/>
                <a:cs typeface="Lato Heavy"/>
                <a:sym typeface="Lato Heavy"/>
              </a:rPr>
              <a:t>A Church that Learns and Understands the Faith</a:t>
            </a:r>
          </a:p>
        </p:txBody>
      </p:sp>
      <p:sp>
        <p:nvSpPr>
          <p:cNvPr id="4" name="TextBox 4"/>
          <p:cNvSpPr txBox="1"/>
          <p:nvPr/>
        </p:nvSpPr>
        <p:spPr>
          <a:xfrm>
            <a:off x="1626543" y="2525954"/>
            <a:ext cx="15034913" cy="4181475"/>
          </a:xfrm>
          <a:prstGeom prst="rect">
            <a:avLst/>
          </a:prstGeom>
        </p:spPr>
        <p:txBody>
          <a:bodyPr lIns="0" tIns="0" rIns="0" bIns="0" rtlCol="0" anchor="t">
            <a:spAutoFit/>
          </a:bodyPr>
          <a:lstStyle/>
          <a:p>
            <a:pPr algn="l">
              <a:lnSpc>
                <a:spcPts val="5502"/>
              </a:lnSpc>
            </a:pPr>
            <a:r>
              <a:rPr lang="en-US" sz="4585" b="1" i="1">
                <a:solidFill>
                  <a:srgbClr val="2D426F"/>
                </a:solidFill>
                <a:latin typeface="Lato Bold Italics"/>
                <a:ea typeface="Lato Bold Italics"/>
                <a:cs typeface="Lato Bold Italics"/>
                <a:sym typeface="Lato Bold Italics"/>
              </a:rPr>
              <a:t>First, a living Church is a Church that learns and understands the faith. Faith is not a feeling or a family inheritance—it is a relationship that grows through understanding. We must be a people who are eager to know God more deeply, to study His Word, and to reflect on how it applies to our lives today.</a:t>
            </a:r>
          </a:p>
          <a:p>
            <a:pPr algn="l">
              <a:lnSpc>
                <a:spcPts val="5502"/>
              </a:lnSpc>
            </a:pPr>
            <a:endParaRPr lang="en-US" sz="4585" b="1" i="1">
              <a:solidFill>
                <a:srgbClr val="2D426F"/>
              </a:solidFill>
              <a:latin typeface="Lato Bold Italics"/>
              <a:ea typeface="Lato Bold Italics"/>
              <a:cs typeface="Lato Bold Italics"/>
              <a:sym typeface="Lato Bold Itali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732434" y="1085850"/>
            <a:ext cx="15518955" cy="726948"/>
          </a:xfrm>
          <a:prstGeom prst="rect">
            <a:avLst/>
          </a:prstGeom>
        </p:spPr>
        <p:txBody>
          <a:bodyPr lIns="0" tIns="0" rIns="0" bIns="0" rtlCol="0" anchor="t">
            <a:spAutoFit/>
          </a:bodyPr>
          <a:lstStyle/>
          <a:p>
            <a:pPr algn="l">
              <a:lnSpc>
                <a:spcPts val="5615"/>
              </a:lnSpc>
            </a:pPr>
            <a:r>
              <a:rPr lang="en-US" sz="5199" b="1" spc="192">
                <a:gradFill>
                  <a:gsLst>
                    <a:gs pos="0">
                      <a:srgbClr val="226214">
                        <a:alpha val="100000"/>
                      </a:srgbClr>
                    </a:gs>
                    <a:gs pos="100000">
                      <a:srgbClr val="43CC25">
                        <a:alpha val="100000"/>
                      </a:srgbClr>
                    </a:gs>
                  </a:gsLst>
                  <a:lin ang="5400000"/>
                </a:gradFill>
                <a:latin typeface="Lato Heavy"/>
                <a:ea typeface="Lato Heavy"/>
                <a:cs typeface="Lato Heavy"/>
                <a:sym typeface="Lato Heavy"/>
              </a:rPr>
              <a:t>A Church that Celebrates the Faith</a:t>
            </a:r>
          </a:p>
        </p:txBody>
      </p:sp>
      <p:sp>
        <p:nvSpPr>
          <p:cNvPr id="4" name="TextBox 4"/>
          <p:cNvSpPr txBox="1"/>
          <p:nvPr/>
        </p:nvSpPr>
        <p:spPr>
          <a:xfrm>
            <a:off x="1626543" y="2525954"/>
            <a:ext cx="15034913" cy="4876800"/>
          </a:xfrm>
          <a:prstGeom prst="rect">
            <a:avLst/>
          </a:prstGeom>
        </p:spPr>
        <p:txBody>
          <a:bodyPr lIns="0" tIns="0" rIns="0" bIns="0" rtlCol="0" anchor="t">
            <a:spAutoFit/>
          </a:bodyPr>
          <a:lstStyle/>
          <a:p>
            <a:pPr algn="l">
              <a:lnSpc>
                <a:spcPts val="5502"/>
              </a:lnSpc>
            </a:pPr>
            <a:r>
              <a:rPr lang="en-US" sz="4585" b="1" i="1">
                <a:solidFill>
                  <a:srgbClr val="2D426F"/>
                </a:solidFill>
                <a:latin typeface="Lato Bold Italics"/>
                <a:ea typeface="Lato Bold Italics"/>
                <a:cs typeface="Lato Bold Italics"/>
                <a:sym typeface="Lato Bold Italics"/>
              </a:rPr>
              <a:t>Second, a living Church is a Church that celebrates the faith. Our liturgies and sacraments are not mere routines or obligations. They are encounters with the living God. When we celebrate the Eucharist with devotion and reverence, we remember that Christ is with us — walking with us, healing us, feeding us with His Body and Blood.</a:t>
            </a:r>
          </a:p>
          <a:p>
            <a:pPr algn="l">
              <a:lnSpc>
                <a:spcPts val="5502"/>
              </a:lnSpc>
            </a:pPr>
            <a:endParaRPr lang="en-US" sz="4585" b="1" i="1">
              <a:solidFill>
                <a:srgbClr val="2D426F"/>
              </a:solidFill>
              <a:latin typeface="Lato Bold Italics"/>
              <a:ea typeface="Lato Bold Italics"/>
              <a:cs typeface="Lato Bold Italics"/>
              <a:sym typeface="Lato Bold Itali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699515" y="693801"/>
            <a:ext cx="15518955" cy="726948"/>
          </a:xfrm>
          <a:prstGeom prst="rect">
            <a:avLst/>
          </a:prstGeom>
        </p:spPr>
        <p:txBody>
          <a:bodyPr lIns="0" tIns="0" rIns="0" bIns="0" rtlCol="0" anchor="t">
            <a:spAutoFit/>
          </a:bodyPr>
          <a:lstStyle/>
          <a:p>
            <a:pPr algn="l">
              <a:lnSpc>
                <a:spcPts val="5615"/>
              </a:lnSpc>
            </a:pPr>
            <a:r>
              <a:rPr lang="en-US" sz="5199" b="1" spc="192">
                <a:gradFill>
                  <a:gsLst>
                    <a:gs pos="0">
                      <a:srgbClr val="226214">
                        <a:alpha val="100000"/>
                      </a:srgbClr>
                    </a:gs>
                    <a:gs pos="100000">
                      <a:srgbClr val="43CC25">
                        <a:alpha val="100000"/>
                      </a:srgbClr>
                    </a:gs>
                  </a:gsLst>
                  <a:lin ang="5400000"/>
                </a:gradFill>
                <a:latin typeface="Lato Heavy"/>
                <a:ea typeface="Lato Heavy"/>
                <a:cs typeface="Lato Heavy"/>
                <a:sym typeface="Lato Heavy"/>
              </a:rPr>
              <a:t>3 PILLARS OF A FULLY ALIVE CHURCH</a:t>
            </a:r>
          </a:p>
        </p:txBody>
      </p:sp>
      <p:sp>
        <p:nvSpPr>
          <p:cNvPr id="4" name="TextBox 4"/>
          <p:cNvSpPr txBox="1"/>
          <p:nvPr/>
        </p:nvSpPr>
        <p:spPr>
          <a:xfrm>
            <a:off x="1626543" y="3048000"/>
            <a:ext cx="15034913" cy="5572125"/>
          </a:xfrm>
          <a:prstGeom prst="rect">
            <a:avLst/>
          </a:prstGeom>
        </p:spPr>
        <p:txBody>
          <a:bodyPr lIns="0" tIns="0" rIns="0" bIns="0" rtlCol="0" anchor="t">
            <a:spAutoFit/>
          </a:bodyPr>
          <a:lstStyle/>
          <a:p>
            <a:pPr algn="l">
              <a:lnSpc>
                <a:spcPts val="5502"/>
              </a:lnSpc>
            </a:pPr>
            <a:r>
              <a:rPr lang="en-US" sz="4585" b="1" i="1">
                <a:solidFill>
                  <a:srgbClr val="2D426F"/>
                </a:solidFill>
                <a:latin typeface="Lato Bold Italics"/>
                <a:ea typeface="Lato Bold Italics"/>
                <a:cs typeface="Lato Bold Italics"/>
                <a:sym typeface="Lato Bold Italics"/>
              </a:rPr>
              <a:t>Programs to Be Initiated or Strengthened</a:t>
            </a:r>
          </a:p>
          <a:p>
            <a:pPr algn="l">
              <a:lnSpc>
                <a:spcPts val="5502"/>
              </a:lnSpc>
            </a:pPr>
            <a:r>
              <a:rPr lang="en-US" sz="4585" i="1">
                <a:solidFill>
                  <a:srgbClr val="2D426F"/>
                </a:solidFill>
                <a:latin typeface="Lato Italics"/>
                <a:ea typeface="Lato Italics"/>
                <a:cs typeface="Lato Italics"/>
                <a:sym typeface="Lato Italics"/>
              </a:rPr>
              <a:t>a. Archdiocesan Catechetical Renewal Program</a:t>
            </a:r>
          </a:p>
          <a:p>
            <a:pPr algn="l">
              <a:lnSpc>
                <a:spcPts val="5502"/>
              </a:lnSpc>
            </a:pPr>
            <a:r>
              <a:rPr lang="en-US" sz="4585" i="1">
                <a:solidFill>
                  <a:srgbClr val="2D426F"/>
                </a:solidFill>
                <a:latin typeface="Lato Italics"/>
                <a:ea typeface="Lato Italics"/>
                <a:cs typeface="Lato Italics"/>
                <a:sym typeface="Lato Italics"/>
              </a:rPr>
              <a:t>b. Parish Formation Centers</a:t>
            </a:r>
          </a:p>
          <a:p>
            <a:pPr algn="l">
              <a:lnSpc>
                <a:spcPts val="5502"/>
              </a:lnSpc>
            </a:pPr>
            <a:r>
              <a:rPr lang="en-US" sz="4585" i="1">
                <a:solidFill>
                  <a:srgbClr val="2D426F"/>
                </a:solidFill>
                <a:latin typeface="Lato Italics"/>
                <a:ea typeface="Lato Italics"/>
                <a:cs typeface="Lato Italics"/>
                <a:sym typeface="Lato Italics"/>
              </a:rPr>
              <a:t>c. Faith and Life Integration Weeks</a:t>
            </a:r>
          </a:p>
          <a:p>
            <a:pPr algn="l">
              <a:lnSpc>
                <a:spcPts val="5502"/>
              </a:lnSpc>
            </a:pPr>
            <a:r>
              <a:rPr lang="en-US" sz="4585" i="1">
                <a:solidFill>
                  <a:srgbClr val="2D426F"/>
                </a:solidFill>
                <a:latin typeface="Lato Italics"/>
                <a:ea typeface="Lato Italics"/>
                <a:cs typeface="Lato Italics"/>
                <a:sym typeface="Lato Italics"/>
              </a:rPr>
              <a:t>d. Faith School for Adults</a:t>
            </a:r>
          </a:p>
          <a:p>
            <a:pPr algn="l">
              <a:lnSpc>
                <a:spcPts val="5502"/>
              </a:lnSpc>
            </a:pPr>
            <a:r>
              <a:rPr lang="en-US" sz="4585" i="1">
                <a:solidFill>
                  <a:srgbClr val="2D426F"/>
                </a:solidFill>
                <a:latin typeface="Lato Italics"/>
                <a:ea typeface="Lato Italics"/>
                <a:cs typeface="Lato Italics"/>
                <a:sym typeface="Lato Italics"/>
              </a:rPr>
              <a:t>e. Collaboration with Catholic Faith Defenders, Religious Organizations, Charismatic Renewal Movements, and Covenanted Communities</a:t>
            </a:r>
          </a:p>
        </p:txBody>
      </p:sp>
      <p:sp>
        <p:nvSpPr>
          <p:cNvPr id="5" name="TextBox 5"/>
          <p:cNvSpPr txBox="1"/>
          <p:nvPr/>
        </p:nvSpPr>
        <p:spPr>
          <a:xfrm>
            <a:off x="699515" y="1643215"/>
            <a:ext cx="15518955" cy="726948"/>
          </a:xfrm>
          <a:prstGeom prst="rect">
            <a:avLst/>
          </a:prstGeom>
        </p:spPr>
        <p:txBody>
          <a:bodyPr lIns="0" tIns="0" rIns="0" bIns="0" rtlCol="0" anchor="t">
            <a:spAutoFit/>
          </a:bodyPr>
          <a:lstStyle/>
          <a:p>
            <a:pPr algn="l">
              <a:lnSpc>
                <a:spcPts val="5615"/>
              </a:lnSpc>
            </a:pPr>
            <a:r>
              <a:rPr lang="en-US" sz="5199" b="1" spc="192">
                <a:gradFill>
                  <a:gsLst>
                    <a:gs pos="0">
                      <a:srgbClr val="226214">
                        <a:alpha val="100000"/>
                      </a:srgbClr>
                    </a:gs>
                    <a:gs pos="100000">
                      <a:srgbClr val="43CC25">
                        <a:alpha val="100000"/>
                      </a:srgbClr>
                    </a:gs>
                  </a:gsLst>
                  <a:lin ang="5400000"/>
                </a:gradFill>
                <a:latin typeface="Lato Heavy"/>
                <a:ea typeface="Lato Heavy"/>
                <a:cs typeface="Lato Heavy"/>
                <a:sym typeface="Lato Heavy"/>
              </a:rPr>
              <a:t>PILLAR 1: LEARNING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699515" y="693801"/>
            <a:ext cx="15518955" cy="726948"/>
          </a:xfrm>
          <a:prstGeom prst="rect">
            <a:avLst/>
          </a:prstGeom>
        </p:spPr>
        <p:txBody>
          <a:bodyPr lIns="0" tIns="0" rIns="0" bIns="0" rtlCol="0" anchor="t">
            <a:spAutoFit/>
          </a:bodyPr>
          <a:lstStyle/>
          <a:p>
            <a:pPr algn="l">
              <a:lnSpc>
                <a:spcPts val="5615"/>
              </a:lnSpc>
            </a:pPr>
            <a:r>
              <a:rPr lang="en-US" sz="5199" b="1" spc="192">
                <a:gradFill>
                  <a:gsLst>
                    <a:gs pos="0">
                      <a:srgbClr val="226214">
                        <a:alpha val="100000"/>
                      </a:srgbClr>
                    </a:gs>
                    <a:gs pos="100000">
                      <a:srgbClr val="43CC25">
                        <a:alpha val="100000"/>
                      </a:srgbClr>
                    </a:gs>
                  </a:gsLst>
                  <a:lin ang="5400000"/>
                </a:gradFill>
                <a:latin typeface="Lato Heavy"/>
                <a:ea typeface="Lato Heavy"/>
                <a:cs typeface="Lato Heavy"/>
                <a:sym typeface="Lato Heavy"/>
              </a:rPr>
              <a:t>3 PILLARS OF A FULLY ALIVE CHURCH</a:t>
            </a:r>
          </a:p>
        </p:txBody>
      </p:sp>
      <p:sp>
        <p:nvSpPr>
          <p:cNvPr id="4" name="TextBox 4"/>
          <p:cNvSpPr txBox="1"/>
          <p:nvPr/>
        </p:nvSpPr>
        <p:spPr>
          <a:xfrm>
            <a:off x="1626543" y="3048000"/>
            <a:ext cx="15034913" cy="4181475"/>
          </a:xfrm>
          <a:prstGeom prst="rect">
            <a:avLst/>
          </a:prstGeom>
        </p:spPr>
        <p:txBody>
          <a:bodyPr lIns="0" tIns="0" rIns="0" bIns="0" rtlCol="0" anchor="t">
            <a:spAutoFit/>
          </a:bodyPr>
          <a:lstStyle/>
          <a:p>
            <a:pPr algn="l">
              <a:lnSpc>
                <a:spcPts val="5502"/>
              </a:lnSpc>
            </a:pPr>
            <a:r>
              <a:rPr lang="en-US" sz="4585" b="1" i="1">
                <a:solidFill>
                  <a:srgbClr val="2D426F"/>
                </a:solidFill>
                <a:latin typeface="Lato Bold Italics"/>
                <a:ea typeface="Lato Bold Italics"/>
                <a:cs typeface="Lato Bold Italics"/>
                <a:sym typeface="Lato Bold Italics"/>
              </a:rPr>
              <a:t>Programs to Be Initiated or Strengthened</a:t>
            </a:r>
          </a:p>
          <a:p>
            <a:pPr algn="l">
              <a:lnSpc>
                <a:spcPts val="5502"/>
              </a:lnSpc>
            </a:pPr>
            <a:r>
              <a:rPr lang="en-US" sz="4585" i="1">
                <a:solidFill>
                  <a:srgbClr val="2D426F"/>
                </a:solidFill>
                <a:latin typeface="Lato Italics"/>
                <a:ea typeface="Lato Italics"/>
                <a:cs typeface="Lato Italics"/>
                <a:sym typeface="Lato Italics"/>
              </a:rPr>
              <a:t>a. Archdiocesan Program for Liturgical Renewal</a:t>
            </a:r>
          </a:p>
          <a:p>
            <a:pPr algn="l">
              <a:lnSpc>
                <a:spcPts val="5502"/>
              </a:lnSpc>
            </a:pPr>
            <a:r>
              <a:rPr lang="en-US" sz="4585" i="1">
                <a:solidFill>
                  <a:srgbClr val="2D426F"/>
                </a:solidFill>
                <a:latin typeface="Lato Italics"/>
                <a:ea typeface="Lato Italics"/>
                <a:cs typeface="Lato Italics"/>
                <a:sym typeface="Lato Italics"/>
              </a:rPr>
              <a:t>b. Sacramental Catechesis and Family Preparation</a:t>
            </a:r>
          </a:p>
          <a:p>
            <a:pPr algn="l">
              <a:lnSpc>
                <a:spcPts val="5502"/>
              </a:lnSpc>
            </a:pPr>
            <a:r>
              <a:rPr lang="en-US" sz="4585" i="1">
                <a:solidFill>
                  <a:srgbClr val="2D426F"/>
                </a:solidFill>
                <a:latin typeface="Lato Italics"/>
                <a:ea typeface="Lato Italics"/>
                <a:cs typeface="Lato Italics"/>
                <a:sym typeface="Lato Italics"/>
              </a:rPr>
              <a:t>c. Music and Arts for the Liturgy</a:t>
            </a:r>
          </a:p>
          <a:p>
            <a:pPr algn="l">
              <a:lnSpc>
                <a:spcPts val="5502"/>
              </a:lnSpc>
            </a:pPr>
            <a:r>
              <a:rPr lang="en-US" sz="4585" i="1">
                <a:solidFill>
                  <a:srgbClr val="2D426F"/>
                </a:solidFill>
                <a:latin typeface="Lato Italics"/>
                <a:ea typeface="Lato Italics"/>
                <a:cs typeface="Lato Italics"/>
                <a:sym typeface="Lato Italics"/>
              </a:rPr>
              <a:t>d. Sunday Liturgy Enrichment Program</a:t>
            </a:r>
          </a:p>
          <a:p>
            <a:pPr algn="l">
              <a:lnSpc>
                <a:spcPts val="5502"/>
              </a:lnSpc>
            </a:pPr>
            <a:r>
              <a:rPr lang="en-US" sz="4585" i="1">
                <a:solidFill>
                  <a:srgbClr val="2D426F"/>
                </a:solidFill>
                <a:latin typeface="Lato Italics"/>
                <a:ea typeface="Lato Italics"/>
                <a:cs typeface="Lato Italics"/>
                <a:sym typeface="Lato Italics"/>
              </a:rPr>
              <a:t>e. Formation of Youth and Children in the Liturgy</a:t>
            </a:r>
          </a:p>
        </p:txBody>
      </p:sp>
      <p:sp>
        <p:nvSpPr>
          <p:cNvPr id="5" name="TextBox 5"/>
          <p:cNvSpPr txBox="1"/>
          <p:nvPr/>
        </p:nvSpPr>
        <p:spPr>
          <a:xfrm>
            <a:off x="699515" y="1643215"/>
            <a:ext cx="15518955" cy="726948"/>
          </a:xfrm>
          <a:prstGeom prst="rect">
            <a:avLst/>
          </a:prstGeom>
        </p:spPr>
        <p:txBody>
          <a:bodyPr lIns="0" tIns="0" rIns="0" bIns="0" rtlCol="0" anchor="t">
            <a:spAutoFit/>
          </a:bodyPr>
          <a:lstStyle/>
          <a:p>
            <a:pPr algn="l">
              <a:lnSpc>
                <a:spcPts val="5615"/>
              </a:lnSpc>
            </a:pPr>
            <a:r>
              <a:rPr lang="en-US" sz="5199" b="1" spc="192">
                <a:gradFill>
                  <a:gsLst>
                    <a:gs pos="0">
                      <a:srgbClr val="226214">
                        <a:alpha val="100000"/>
                      </a:srgbClr>
                    </a:gs>
                    <a:gs pos="100000">
                      <a:srgbClr val="43CC25">
                        <a:alpha val="100000"/>
                      </a:srgbClr>
                    </a:gs>
                  </a:gsLst>
                  <a:lin ang="5400000"/>
                </a:gradFill>
                <a:latin typeface="Lato Heavy"/>
                <a:ea typeface="Lato Heavy"/>
                <a:cs typeface="Lato Heavy"/>
                <a:sym typeface="Lato Heavy"/>
              </a:rPr>
              <a:t>PILLAR 2: CELEBRATING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699515" y="693801"/>
            <a:ext cx="15518955" cy="726948"/>
          </a:xfrm>
          <a:prstGeom prst="rect">
            <a:avLst/>
          </a:prstGeom>
        </p:spPr>
        <p:txBody>
          <a:bodyPr lIns="0" tIns="0" rIns="0" bIns="0" rtlCol="0" anchor="t">
            <a:spAutoFit/>
          </a:bodyPr>
          <a:lstStyle/>
          <a:p>
            <a:pPr algn="l">
              <a:lnSpc>
                <a:spcPts val="5615"/>
              </a:lnSpc>
            </a:pPr>
            <a:r>
              <a:rPr lang="en-US" sz="5199" b="1" spc="192">
                <a:gradFill>
                  <a:gsLst>
                    <a:gs pos="0">
                      <a:srgbClr val="226214">
                        <a:alpha val="100000"/>
                      </a:srgbClr>
                    </a:gs>
                    <a:gs pos="100000">
                      <a:srgbClr val="43CC25">
                        <a:alpha val="100000"/>
                      </a:srgbClr>
                    </a:gs>
                  </a:gsLst>
                  <a:lin ang="5400000"/>
                </a:gradFill>
                <a:latin typeface="Lato Heavy"/>
                <a:ea typeface="Lato Heavy"/>
                <a:cs typeface="Lato Heavy"/>
                <a:sym typeface="Lato Heavy"/>
              </a:rPr>
              <a:t>3 PILLARS OF A FULLY ALIVE CHURCH</a:t>
            </a:r>
          </a:p>
        </p:txBody>
      </p:sp>
      <p:sp>
        <p:nvSpPr>
          <p:cNvPr id="4" name="TextBox 4"/>
          <p:cNvSpPr txBox="1"/>
          <p:nvPr/>
        </p:nvSpPr>
        <p:spPr>
          <a:xfrm>
            <a:off x="1626543" y="3048000"/>
            <a:ext cx="15034913" cy="2790825"/>
          </a:xfrm>
          <a:prstGeom prst="rect">
            <a:avLst/>
          </a:prstGeom>
        </p:spPr>
        <p:txBody>
          <a:bodyPr lIns="0" tIns="0" rIns="0" bIns="0" rtlCol="0" anchor="t">
            <a:spAutoFit/>
          </a:bodyPr>
          <a:lstStyle/>
          <a:p>
            <a:pPr algn="l">
              <a:lnSpc>
                <a:spcPts val="5502"/>
              </a:lnSpc>
            </a:pPr>
            <a:r>
              <a:rPr lang="en-US" sz="4585" b="1" i="1">
                <a:solidFill>
                  <a:srgbClr val="2D426F"/>
                </a:solidFill>
                <a:latin typeface="Lato Bold Italics"/>
                <a:ea typeface="Lato Bold Italics"/>
                <a:cs typeface="Lato Bold Italics"/>
                <a:sym typeface="Lato Bold Italics"/>
              </a:rPr>
              <a:t>Programs to Be Initiated or Strengthened</a:t>
            </a:r>
          </a:p>
          <a:p>
            <a:pPr algn="l">
              <a:lnSpc>
                <a:spcPts val="5502"/>
              </a:lnSpc>
            </a:pPr>
            <a:r>
              <a:rPr lang="en-US" sz="4585" i="1">
                <a:solidFill>
                  <a:srgbClr val="2D426F"/>
                </a:solidFill>
                <a:latin typeface="Lato Italics"/>
                <a:ea typeface="Lato Italics"/>
                <a:cs typeface="Lato Italics"/>
                <a:sym typeface="Lato Italics"/>
              </a:rPr>
              <a:t>a. Living Faith in Action</a:t>
            </a:r>
          </a:p>
          <a:p>
            <a:pPr algn="l">
              <a:lnSpc>
                <a:spcPts val="5502"/>
              </a:lnSpc>
            </a:pPr>
            <a:r>
              <a:rPr lang="en-US" sz="4585" i="1">
                <a:solidFill>
                  <a:srgbClr val="2D426F"/>
                </a:solidFill>
                <a:latin typeface="Lato Italics"/>
                <a:ea typeface="Lato Italics"/>
                <a:cs typeface="Lato Italics"/>
                <a:sym typeface="Lato Italics"/>
              </a:rPr>
              <a:t>b. Witnessing Among Priests and Religious</a:t>
            </a:r>
          </a:p>
          <a:p>
            <a:pPr algn="l">
              <a:lnSpc>
                <a:spcPts val="5502"/>
              </a:lnSpc>
            </a:pPr>
            <a:r>
              <a:rPr lang="en-US" sz="4585" i="1">
                <a:solidFill>
                  <a:srgbClr val="2D426F"/>
                </a:solidFill>
                <a:latin typeface="Lato Italics"/>
                <a:ea typeface="Lato Italics"/>
                <a:cs typeface="Lato Italics"/>
                <a:sym typeface="Lato Italics"/>
              </a:rPr>
              <a:t>c. Empowering the Laity as Everyday Witnesses</a:t>
            </a:r>
          </a:p>
        </p:txBody>
      </p:sp>
      <p:sp>
        <p:nvSpPr>
          <p:cNvPr id="5" name="TextBox 5"/>
          <p:cNvSpPr txBox="1"/>
          <p:nvPr/>
        </p:nvSpPr>
        <p:spPr>
          <a:xfrm>
            <a:off x="699515" y="1643215"/>
            <a:ext cx="15518955" cy="726948"/>
          </a:xfrm>
          <a:prstGeom prst="rect">
            <a:avLst/>
          </a:prstGeom>
        </p:spPr>
        <p:txBody>
          <a:bodyPr lIns="0" tIns="0" rIns="0" bIns="0" rtlCol="0" anchor="t">
            <a:spAutoFit/>
          </a:bodyPr>
          <a:lstStyle/>
          <a:p>
            <a:pPr algn="l">
              <a:lnSpc>
                <a:spcPts val="5615"/>
              </a:lnSpc>
            </a:pPr>
            <a:r>
              <a:rPr lang="en-US" sz="5199" b="1" spc="192">
                <a:gradFill>
                  <a:gsLst>
                    <a:gs pos="0">
                      <a:srgbClr val="226214">
                        <a:alpha val="100000"/>
                      </a:srgbClr>
                    </a:gs>
                    <a:gs pos="100000">
                      <a:srgbClr val="43CC25">
                        <a:alpha val="100000"/>
                      </a:srgbClr>
                    </a:gs>
                  </a:gsLst>
                  <a:lin ang="5400000"/>
                </a:gradFill>
                <a:latin typeface="Lato Heavy"/>
                <a:ea typeface="Lato Heavy"/>
                <a:cs typeface="Lato Heavy"/>
                <a:sym typeface="Lato Heavy"/>
              </a:rPr>
              <a:t>PILLAR 3: WITNESSING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FA6EE-760A-8742-AA6D-4132E5A5EA3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F116FD6-163C-C4CF-5E90-03DD45E3CA1C}"/>
              </a:ext>
            </a:extLst>
          </p:cNvPr>
          <p:cNvSpPr/>
          <p:nvPr/>
        </p:nvSpPr>
        <p:spPr>
          <a:xfrm>
            <a:off x="6187084" y="-1"/>
            <a:ext cx="12100916" cy="10287001"/>
          </a:xfrm>
          <a:custGeom>
            <a:avLst/>
            <a:gdLst/>
            <a:ahLst/>
            <a:cxnLst/>
            <a:rect l="l" t="t" r="r" b="b"/>
            <a:pathLst>
              <a:path w="18261670" h="13293391">
                <a:moveTo>
                  <a:pt x="0" y="0"/>
                </a:moveTo>
                <a:lnTo>
                  <a:pt x="18261670" y="0"/>
                </a:lnTo>
                <a:lnTo>
                  <a:pt x="18261670" y="13293391"/>
                </a:lnTo>
                <a:lnTo>
                  <a:pt x="0" y="13293391"/>
                </a:lnTo>
                <a:lnTo>
                  <a:pt x="0" y="0"/>
                </a:lnTo>
                <a:close/>
              </a:path>
            </a:pathLst>
          </a:custGeom>
          <a:blipFill>
            <a:blip r:embed="rId2">
              <a:alphaModFix amt="19999"/>
            </a:blip>
            <a:stretch>
              <a:fillRect l="-24891" t="-19582" r="-50910" b="-13892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7E35C585-2D78-C5B2-4808-E62846BD36EA}"/>
              </a:ext>
            </a:extLst>
          </p:cNvPr>
          <p:cNvSpPr/>
          <p:nvPr/>
        </p:nvSpPr>
        <p:spPr>
          <a:xfrm>
            <a:off x="1397653" y="1028700"/>
            <a:ext cx="6240082" cy="7800103"/>
          </a:xfrm>
          <a:custGeom>
            <a:avLst/>
            <a:gdLst/>
            <a:ahLst/>
            <a:cxnLst/>
            <a:rect l="l" t="t" r="r" b="b"/>
            <a:pathLst>
              <a:path w="6240082" h="7800103">
                <a:moveTo>
                  <a:pt x="0" y="0"/>
                </a:moveTo>
                <a:lnTo>
                  <a:pt x="6240082" y="0"/>
                </a:lnTo>
                <a:lnTo>
                  <a:pt x="6240082" y="7800103"/>
                </a:lnTo>
                <a:lnTo>
                  <a:pt x="0" y="7800103"/>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a:extLst>
              <a:ext uri="{FF2B5EF4-FFF2-40B4-BE49-F238E27FC236}">
                <a16:creationId xmlns:a16="http://schemas.microsoft.com/office/drawing/2014/main" id="{21DF71E6-8940-C5F3-E08B-0F52FC285FD0}"/>
              </a:ext>
            </a:extLst>
          </p:cNvPr>
          <p:cNvGrpSpPr/>
          <p:nvPr/>
        </p:nvGrpSpPr>
        <p:grpSpPr>
          <a:xfrm>
            <a:off x="14042329" y="288028"/>
            <a:ext cx="4017071" cy="1723453"/>
            <a:chOff x="0" y="0"/>
            <a:chExt cx="3129516" cy="1440006"/>
          </a:xfrm>
        </p:grpSpPr>
        <p:sp>
          <p:nvSpPr>
            <p:cNvPr id="5" name="Freeform 5">
              <a:extLst>
                <a:ext uri="{FF2B5EF4-FFF2-40B4-BE49-F238E27FC236}">
                  <a16:creationId xmlns:a16="http://schemas.microsoft.com/office/drawing/2014/main" id="{41998CEA-869F-9421-361C-F78035E278B7}"/>
                </a:ext>
              </a:extLst>
            </p:cNvPr>
            <p:cNvSpPr/>
            <p:nvPr/>
          </p:nvSpPr>
          <p:spPr>
            <a:xfrm>
              <a:off x="1223778" y="0"/>
              <a:ext cx="1905738" cy="1440006"/>
            </a:xfrm>
            <a:custGeom>
              <a:avLst/>
              <a:gdLst/>
              <a:ahLst/>
              <a:cxnLst/>
              <a:rect l="l" t="t" r="r" b="b"/>
              <a:pathLst>
                <a:path w="1905738" h="1440006">
                  <a:moveTo>
                    <a:pt x="0" y="0"/>
                  </a:moveTo>
                  <a:lnTo>
                    <a:pt x="1905738" y="0"/>
                  </a:lnTo>
                  <a:lnTo>
                    <a:pt x="1905738" y="1440006"/>
                  </a:lnTo>
                  <a:lnTo>
                    <a:pt x="0" y="1440006"/>
                  </a:lnTo>
                  <a:lnTo>
                    <a:pt x="0" y="0"/>
                  </a:lnTo>
                  <a:close/>
                </a:path>
              </a:pathLst>
            </a:custGeom>
            <a:blipFill>
              <a:blip r:embed="rId4"/>
              <a:stretch>
                <a:fillRect l="-60746" t="-3184" b="-3184"/>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B1BCD451-F5C4-91DF-46C2-2BEC60760619}"/>
                </a:ext>
              </a:extLst>
            </p:cNvPr>
            <p:cNvSpPr/>
            <p:nvPr/>
          </p:nvSpPr>
          <p:spPr>
            <a:xfrm>
              <a:off x="0" y="0"/>
              <a:ext cx="1223778" cy="1440006"/>
            </a:xfrm>
            <a:custGeom>
              <a:avLst/>
              <a:gdLst/>
              <a:ahLst/>
              <a:cxnLst/>
              <a:rect l="l" t="t" r="r" b="b"/>
              <a:pathLst>
                <a:path w="1223778" h="1440006">
                  <a:moveTo>
                    <a:pt x="0" y="0"/>
                  </a:moveTo>
                  <a:lnTo>
                    <a:pt x="1223778" y="0"/>
                  </a:lnTo>
                  <a:lnTo>
                    <a:pt x="1223778" y="1440006"/>
                  </a:lnTo>
                  <a:lnTo>
                    <a:pt x="0" y="1440006"/>
                  </a:lnTo>
                  <a:lnTo>
                    <a:pt x="0" y="0"/>
                  </a:lnTo>
                  <a:close/>
                </a:path>
              </a:pathLst>
            </a:custGeom>
            <a:blipFill>
              <a:blip r:embed="rId4"/>
              <a:stretch>
                <a:fillRect t="-3184" r="-150324" b="-3184"/>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3051929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7259</TotalTime>
  <Words>797</Words>
  <Application>Microsoft Office PowerPoint</Application>
  <PresentationFormat>Custom</PresentationFormat>
  <Paragraphs>63</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Calibri</vt:lpstr>
      <vt:lpstr>TAN Nimbus</vt:lpstr>
      <vt:lpstr>Lato Heavy</vt:lpstr>
      <vt:lpstr>Lato Bold Italics</vt:lpstr>
      <vt:lpstr>Lato Italics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dc:title>
  <dc:creator>acer</dc:creator>
  <cp:lastModifiedBy>Sword and Fire of the Spirit Sword</cp:lastModifiedBy>
  <cp:revision>5</cp:revision>
  <dcterms:created xsi:type="dcterms:W3CDTF">2006-08-16T00:00:00Z</dcterms:created>
  <dcterms:modified xsi:type="dcterms:W3CDTF">2026-06-15T06:28:22Z</dcterms:modified>
  <dc:identifier>DAHHxsKmq3A</dc:identifier>
</cp:coreProperties>
</file>